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66" r:id="rId3"/>
    <p:sldId id="257" r:id="rId4"/>
    <p:sldId id="258" r:id="rId5"/>
    <p:sldId id="259" r:id="rId6"/>
    <p:sldId id="263" r:id="rId7"/>
    <p:sldId id="264" r:id="rId8"/>
    <p:sldId id="260" r:id="rId9"/>
    <p:sldId id="261" r:id="rId10"/>
    <p:sldId id="262" r:id="rId11"/>
    <p:sldId id="265" r:id="rId12"/>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984" y="2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1292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FD3728-B958-E86E-2FEB-F0AF0F15EA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9CC5E-9FCD-8CFC-2700-1FCB012CE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25CD9-4E88-AB6E-DB87-0ECDD8D8AA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93FB06-FC03-FE37-A6FF-5F9B0DA26D97}"/>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782231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784796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999077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F1F8"/>
          </a:solidFill>
          <a:ln/>
        </p:spPr>
        <p:txBody>
          <a:bodyPr/>
          <a:lstStyle/>
          <a:p>
            <a:endParaRPr lang="es-CO"/>
          </a:p>
        </p:txBody>
      </p:sp>
      <p:sp>
        <p:nvSpPr>
          <p:cNvPr id="3" name="Shape 1"/>
          <p:cNvSpPr/>
          <p:nvPr/>
        </p:nvSpPr>
        <p:spPr>
          <a:xfrm>
            <a:off x="0" y="0"/>
            <a:ext cx="14630400" cy="82296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lithiumpredictormlcolombia.streamlit.app/" TargetMode="Externa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10" Type="http://schemas.microsoft.com/office/2007/relationships/hdphoto" Target="../media/hdphoto2.wdp"/><Relationship Id="rId4" Type="http://schemas.openxmlformats.org/officeDocument/2006/relationships/image" Target="../media/image11.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698432"/>
            <a:ext cx="7556421" cy="1860233"/>
          </a:xfrm>
          <a:prstGeom prst="rect">
            <a:avLst/>
          </a:prstGeom>
          <a:noFill/>
          <a:ln/>
        </p:spPr>
        <p:txBody>
          <a:bodyPr wrap="square" lIns="0" tIns="0" rIns="0" bIns="0" rtlCol="0" anchor="t"/>
          <a:lstStyle/>
          <a:p>
            <a:pPr marL="0" indent="0" algn="ctr">
              <a:lnSpc>
                <a:spcPts val="4850"/>
              </a:lnSpc>
              <a:buNone/>
            </a:pPr>
            <a:r>
              <a:rPr lang="en-US" sz="4000" dirty="0" err="1">
                <a:solidFill>
                  <a:srgbClr val="3257B8"/>
                </a:solidFill>
                <a:latin typeface="Arial" panose="020B0604020202020204" pitchFamily="34" charset="0"/>
                <a:ea typeface="Roboto Slab" pitchFamily="34" charset="-122"/>
                <a:cs typeface="Arial" panose="020B0604020202020204" pitchFamily="34" charset="0"/>
              </a:rPr>
              <a:t>Predicción</a:t>
            </a:r>
            <a:r>
              <a:rPr lang="en-US" sz="4000" dirty="0">
                <a:solidFill>
                  <a:srgbClr val="3257B8"/>
                </a:solidFill>
                <a:latin typeface="Arial" panose="020B0604020202020204" pitchFamily="34" charset="0"/>
                <a:ea typeface="Roboto Slab" pitchFamily="34" charset="-122"/>
                <a:cs typeface="Arial" panose="020B0604020202020204" pitchFamily="34" charset="0"/>
              </a:rPr>
              <a:t> de </a:t>
            </a:r>
            <a:r>
              <a:rPr lang="en-US" sz="4000" dirty="0" err="1">
                <a:solidFill>
                  <a:srgbClr val="3257B8"/>
                </a:solidFill>
                <a:latin typeface="Arial" panose="020B0604020202020204" pitchFamily="34" charset="0"/>
                <a:ea typeface="Roboto Slab" pitchFamily="34" charset="-122"/>
                <a:cs typeface="Arial" panose="020B0604020202020204" pitchFamily="34" charset="0"/>
              </a:rPr>
              <a:t>Depósitos</a:t>
            </a:r>
            <a:r>
              <a:rPr lang="en-US" sz="4000" dirty="0">
                <a:solidFill>
                  <a:srgbClr val="3257B8"/>
                </a:solidFill>
                <a:latin typeface="Arial" panose="020B0604020202020204" pitchFamily="34" charset="0"/>
                <a:ea typeface="Roboto Slab" pitchFamily="34" charset="-122"/>
                <a:cs typeface="Arial" panose="020B0604020202020204" pitchFamily="34" charset="0"/>
              </a:rPr>
              <a:t> de </a:t>
            </a:r>
            <a:r>
              <a:rPr lang="en-US" sz="4000" dirty="0" err="1">
                <a:solidFill>
                  <a:srgbClr val="3257B8"/>
                </a:solidFill>
                <a:latin typeface="Arial" panose="020B0604020202020204" pitchFamily="34" charset="0"/>
                <a:ea typeface="Roboto Slab" pitchFamily="34" charset="-122"/>
                <a:cs typeface="Arial" panose="020B0604020202020204" pitchFamily="34" charset="0"/>
              </a:rPr>
              <a:t>Litio</a:t>
            </a:r>
            <a:r>
              <a:rPr lang="en-US" sz="4000" dirty="0">
                <a:solidFill>
                  <a:srgbClr val="3257B8"/>
                </a:solidFill>
                <a:latin typeface="Arial" panose="020B0604020202020204" pitchFamily="34" charset="0"/>
                <a:ea typeface="Roboto Slab" pitchFamily="34" charset="-122"/>
                <a:cs typeface="Arial" panose="020B0604020202020204" pitchFamily="34" charset="0"/>
              </a:rPr>
              <a:t> </a:t>
            </a:r>
            <a:r>
              <a:rPr lang="en-US" sz="4000" dirty="0" err="1">
                <a:solidFill>
                  <a:srgbClr val="3257B8"/>
                </a:solidFill>
                <a:latin typeface="Arial" panose="020B0604020202020204" pitchFamily="34" charset="0"/>
                <a:ea typeface="Roboto Slab" pitchFamily="34" charset="-122"/>
                <a:cs typeface="Arial" panose="020B0604020202020204" pitchFamily="34" charset="0"/>
              </a:rPr>
              <a:t>usando</a:t>
            </a:r>
            <a:r>
              <a:rPr lang="en-US" sz="4000" dirty="0">
                <a:solidFill>
                  <a:srgbClr val="3257B8"/>
                </a:solidFill>
                <a:latin typeface="Arial" panose="020B0604020202020204" pitchFamily="34" charset="0"/>
                <a:ea typeface="Roboto Slab" pitchFamily="34" charset="-122"/>
                <a:cs typeface="Arial" panose="020B0604020202020204" pitchFamily="34" charset="0"/>
              </a:rPr>
              <a:t> Machine Learning </a:t>
            </a:r>
            <a:r>
              <a:rPr lang="en-US" sz="4000" dirty="0" err="1">
                <a:solidFill>
                  <a:srgbClr val="3257B8"/>
                </a:solidFill>
                <a:latin typeface="Arial" panose="020B0604020202020204" pitchFamily="34" charset="0"/>
                <a:ea typeface="Roboto Slab" pitchFamily="34" charset="-122"/>
                <a:cs typeface="Arial" panose="020B0604020202020204" pitchFamily="34" charset="0"/>
              </a:rPr>
              <a:t>en</a:t>
            </a:r>
            <a:r>
              <a:rPr lang="en-US" sz="4000" dirty="0">
                <a:solidFill>
                  <a:srgbClr val="3257B8"/>
                </a:solidFill>
                <a:latin typeface="Arial" panose="020B0604020202020204" pitchFamily="34" charset="0"/>
                <a:ea typeface="Roboto Slab" pitchFamily="34" charset="-122"/>
                <a:cs typeface="Arial" panose="020B0604020202020204" pitchFamily="34" charset="0"/>
              </a:rPr>
              <a:t> Colombia</a:t>
            </a:r>
            <a:endParaRPr lang="en-US" sz="4000" dirty="0">
              <a:latin typeface="Arial" panose="020B0604020202020204" pitchFamily="34" charset="0"/>
              <a:cs typeface="Arial" panose="020B0604020202020204" pitchFamily="34" charset="0"/>
            </a:endParaRPr>
          </a:p>
        </p:txBody>
      </p:sp>
      <p:sp>
        <p:nvSpPr>
          <p:cNvPr id="4" name="Text 1"/>
          <p:cNvSpPr/>
          <p:nvPr/>
        </p:nvSpPr>
        <p:spPr>
          <a:xfrm>
            <a:off x="6280190" y="4558665"/>
            <a:ext cx="7556421" cy="127015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7" name="TextBox 6">
            <a:extLst>
              <a:ext uri="{FF2B5EF4-FFF2-40B4-BE49-F238E27FC236}">
                <a16:creationId xmlns:a16="http://schemas.microsoft.com/office/drawing/2014/main" id="{17A2E624-2AA3-3FD6-2888-A0AF3855D517}"/>
              </a:ext>
            </a:extLst>
          </p:cNvPr>
          <p:cNvSpPr txBox="1"/>
          <p:nvPr/>
        </p:nvSpPr>
        <p:spPr>
          <a:xfrm>
            <a:off x="8352263" y="5193744"/>
            <a:ext cx="2877015" cy="1054135"/>
          </a:xfrm>
          <a:prstGeom prst="rect">
            <a:avLst/>
          </a:prstGeom>
          <a:noFill/>
        </p:spPr>
        <p:txBody>
          <a:bodyPr wrap="square">
            <a:spAutoFit/>
          </a:bodyPr>
          <a:lstStyle/>
          <a:p>
            <a:pPr algn="ctr">
              <a:lnSpc>
                <a:spcPts val="2500"/>
              </a:lnSpc>
            </a:pPr>
            <a:r>
              <a:rPr lang="en-US" sz="2400" dirty="0">
                <a:solidFill>
                  <a:srgbClr val="15213F"/>
                </a:solidFill>
                <a:latin typeface="Arial" panose="020B0604020202020204" pitchFamily="34" charset="0"/>
                <a:ea typeface="Roboto" pitchFamily="34" charset="-122"/>
                <a:cs typeface="Arial" panose="020B0604020202020204" pitchFamily="34" charset="0"/>
              </a:rPr>
              <a:t>Diego Ramírez</a:t>
            </a:r>
          </a:p>
          <a:p>
            <a:pPr algn="ctr">
              <a:lnSpc>
                <a:spcPts val="2500"/>
              </a:lnSpc>
            </a:pPr>
            <a:r>
              <a:rPr lang="en-US" sz="2400" dirty="0">
                <a:solidFill>
                  <a:srgbClr val="15213F"/>
                </a:solidFill>
                <a:latin typeface="Arial" panose="020B0604020202020204" pitchFamily="34" charset="0"/>
                <a:ea typeface="Roboto" pitchFamily="34" charset="-122"/>
                <a:cs typeface="Arial" panose="020B0604020202020204" pitchFamily="34" charset="0"/>
              </a:rPr>
              <a:t>Luis Aguirre</a:t>
            </a:r>
          </a:p>
          <a:p>
            <a:pPr algn="ctr">
              <a:lnSpc>
                <a:spcPts val="2500"/>
              </a:lnSpc>
            </a:pPr>
            <a:r>
              <a:rPr lang="en-US" sz="2400" dirty="0">
                <a:solidFill>
                  <a:srgbClr val="15213F"/>
                </a:solidFill>
                <a:latin typeface="Arial" panose="020B0604020202020204" pitchFamily="34" charset="0"/>
                <a:ea typeface="Roboto" pitchFamily="34" charset="-122"/>
                <a:cs typeface="Arial" panose="020B0604020202020204" pitchFamily="34" charset="0"/>
              </a:rPr>
              <a:t>Natalia Correa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89" y="1232297"/>
            <a:ext cx="7556301" cy="620078"/>
          </a:xfrm>
          <a:prstGeom prst="rect">
            <a:avLst/>
          </a:prstGeom>
          <a:noFill/>
          <a:ln/>
        </p:spPr>
        <p:txBody>
          <a:bodyPr wrap="none" lIns="0" tIns="0" rIns="0" bIns="0" rtlCol="0" anchor="t"/>
          <a:lstStyle/>
          <a:p>
            <a:pPr marL="0" indent="0" algn="ctr">
              <a:lnSpc>
                <a:spcPts val="4850"/>
              </a:lnSpc>
              <a:buNone/>
            </a:pPr>
            <a:r>
              <a:rPr lang="en-US" sz="4000" dirty="0" err="1">
                <a:solidFill>
                  <a:srgbClr val="3257B8"/>
                </a:solidFill>
                <a:latin typeface="Arial" panose="020B0604020202020204" pitchFamily="34" charset="0"/>
                <a:ea typeface="Roboto Slab" pitchFamily="34" charset="-122"/>
                <a:cs typeface="Arial" panose="020B0604020202020204" pitchFamily="34" charset="0"/>
              </a:rPr>
              <a:t>Resultados</a:t>
            </a:r>
            <a:r>
              <a:rPr lang="en-US" sz="4000" dirty="0">
                <a:solidFill>
                  <a:srgbClr val="3257B8"/>
                </a:solidFill>
                <a:latin typeface="Arial" panose="020B0604020202020204" pitchFamily="34" charset="0"/>
                <a:ea typeface="Roboto Slab" pitchFamily="34" charset="-122"/>
                <a:cs typeface="Arial" panose="020B0604020202020204" pitchFamily="34" charset="0"/>
              </a:rPr>
              <a:t> </a:t>
            </a:r>
            <a:r>
              <a:rPr lang="en-US" sz="4000" dirty="0" err="1">
                <a:solidFill>
                  <a:srgbClr val="3257B8"/>
                </a:solidFill>
                <a:latin typeface="Arial" panose="020B0604020202020204" pitchFamily="34" charset="0"/>
                <a:ea typeface="Roboto Slab" pitchFamily="34" charset="-122"/>
                <a:cs typeface="Arial" panose="020B0604020202020204" pitchFamily="34" charset="0"/>
              </a:rPr>
              <a:t>excepcionales</a:t>
            </a:r>
            <a:r>
              <a:rPr lang="en-US" sz="4000" dirty="0">
                <a:solidFill>
                  <a:srgbClr val="3257B8"/>
                </a:solidFill>
                <a:latin typeface="Arial" panose="020B0604020202020204" pitchFamily="34" charset="0"/>
                <a:ea typeface="Roboto Slab" pitchFamily="34" charset="-122"/>
                <a:cs typeface="Arial" panose="020B0604020202020204" pitchFamily="34" charset="0"/>
              </a:rPr>
              <a:t> del </a:t>
            </a:r>
            <a:r>
              <a:rPr lang="en-US" sz="4000" dirty="0" err="1">
                <a:solidFill>
                  <a:srgbClr val="3257B8"/>
                </a:solidFill>
                <a:latin typeface="Arial" panose="020B0604020202020204" pitchFamily="34" charset="0"/>
                <a:ea typeface="Roboto Slab" pitchFamily="34" charset="-122"/>
                <a:cs typeface="Arial" panose="020B0604020202020204" pitchFamily="34" charset="0"/>
              </a:rPr>
              <a:t>modelo</a:t>
            </a:r>
            <a:endParaRPr lang="en-US" sz="4000" dirty="0">
              <a:latin typeface="Arial" panose="020B0604020202020204" pitchFamily="34" charset="0"/>
              <a:cs typeface="Arial" panose="020B0604020202020204" pitchFamily="34" charset="0"/>
            </a:endParaRPr>
          </a:p>
        </p:txBody>
      </p:sp>
      <p:sp>
        <p:nvSpPr>
          <p:cNvPr id="4" name="Text 1"/>
          <p:cNvSpPr/>
          <p:nvPr/>
        </p:nvSpPr>
        <p:spPr>
          <a:xfrm>
            <a:off x="6280190" y="2249210"/>
            <a:ext cx="2353389" cy="654963"/>
          </a:xfrm>
          <a:prstGeom prst="rect">
            <a:avLst/>
          </a:prstGeom>
          <a:noFill/>
          <a:ln/>
        </p:spPr>
        <p:txBody>
          <a:bodyPr wrap="none" lIns="0" tIns="0" rIns="0" bIns="0" rtlCol="0" anchor="t"/>
          <a:lstStyle/>
          <a:p>
            <a:pPr marL="0" indent="0" algn="ctr">
              <a:lnSpc>
                <a:spcPts val="5150"/>
              </a:lnSpc>
              <a:buNone/>
            </a:pPr>
            <a:r>
              <a:rPr lang="en-US" sz="5150" dirty="0">
                <a:solidFill>
                  <a:srgbClr val="15213F"/>
                </a:solidFill>
                <a:latin typeface="Arial" panose="020B0604020202020204" pitchFamily="34" charset="0"/>
                <a:ea typeface="Roboto Slab" pitchFamily="34" charset="-122"/>
                <a:cs typeface="Arial" panose="020B0604020202020204" pitchFamily="34" charset="0"/>
              </a:rPr>
              <a:t>0,92</a:t>
            </a:r>
            <a:endParaRPr lang="en-US" sz="5150" dirty="0">
              <a:latin typeface="Arial" panose="020B0604020202020204" pitchFamily="34" charset="0"/>
              <a:cs typeface="Arial" panose="020B0604020202020204" pitchFamily="34" charset="0"/>
            </a:endParaRPr>
          </a:p>
        </p:txBody>
      </p:sp>
      <p:sp>
        <p:nvSpPr>
          <p:cNvPr id="5" name="Text 2"/>
          <p:cNvSpPr/>
          <p:nvPr/>
        </p:nvSpPr>
        <p:spPr>
          <a:xfrm>
            <a:off x="6280190" y="3152180"/>
            <a:ext cx="2353389" cy="310158"/>
          </a:xfrm>
          <a:prstGeom prst="rect">
            <a:avLst/>
          </a:prstGeom>
          <a:noFill/>
          <a:ln/>
        </p:spPr>
        <p:txBody>
          <a:bodyPr wrap="none" lIns="0" tIns="0" rIns="0" bIns="0" rtlCol="0" anchor="t"/>
          <a:lstStyle/>
          <a:p>
            <a:pPr marL="0" indent="0" algn="ctr">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Coefficient R²</a:t>
            </a:r>
            <a:endParaRPr lang="en-US" sz="2400" dirty="0">
              <a:latin typeface="Arial" panose="020B0604020202020204" pitchFamily="34" charset="0"/>
              <a:cs typeface="Arial" panose="020B0604020202020204" pitchFamily="34" charset="0"/>
            </a:endParaRPr>
          </a:p>
        </p:txBody>
      </p:sp>
      <p:sp>
        <p:nvSpPr>
          <p:cNvPr id="6" name="Text 3"/>
          <p:cNvSpPr/>
          <p:nvPr/>
        </p:nvSpPr>
        <p:spPr>
          <a:xfrm>
            <a:off x="6280190" y="3581400"/>
            <a:ext cx="2353389" cy="635079"/>
          </a:xfrm>
          <a:prstGeom prst="rect">
            <a:avLst/>
          </a:prstGeom>
          <a:noFill/>
          <a:ln/>
        </p:spPr>
        <p:txBody>
          <a:bodyPr wrap="square" lIns="0" tIns="0" rIns="0" bIns="0" rtlCol="0" anchor="t"/>
          <a:lstStyle/>
          <a:p>
            <a:pPr marL="0" indent="0" algn="ctr">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Modelo MLP en sedimentos y rocas</a:t>
            </a:r>
            <a:endParaRPr lang="en-US" dirty="0">
              <a:latin typeface="Arial" panose="020B0604020202020204" pitchFamily="34" charset="0"/>
              <a:cs typeface="Arial" panose="020B0604020202020204" pitchFamily="34" charset="0"/>
            </a:endParaRPr>
          </a:p>
        </p:txBody>
      </p:sp>
      <p:sp>
        <p:nvSpPr>
          <p:cNvPr id="7" name="Text 4"/>
          <p:cNvSpPr/>
          <p:nvPr/>
        </p:nvSpPr>
        <p:spPr>
          <a:xfrm>
            <a:off x="8881586" y="2249210"/>
            <a:ext cx="2353508" cy="654963"/>
          </a:xfrm>
          <a:prstGeom prst="rect">
            <a:avLst/>
          </a:prstGeom>
          <a:noFill/>
          <a:ln/>
        </p:spPr>
        <p:txBody>
          <a:bodyPr wrap="none" lIns="0" tIns="0" rIns="0" bIns="0" rtlCol="0" anchor="t"/>
          <a:lstStyle/>
          <a:p>
            <a:pPr marL="0" indent="0" algn="ctr">
              <a:lnSpc>
                <a:spcPts val="5150"/>
              </a:lnSpc>
              <a:buNone/>
            </a:pPr>
            <a:r>
              <a:rPr lang="en-US" sz="5150" dirty="0">
                <a:solidFill>
                  <a:srgbClr val="15213F"/>
                </a:solidFill>
                <a:latin typeface="Arial" panose="020B0604020202020204" pitchFamily="34" charset="0"/>
                <a:ea typeface="Roboto Slab" pitchFamily="34" charset="-122"/>
                <a:cs typeface="Arial" panose="020B0604020202020204" pitchFamily="34" charset="0"/>
              </a:rPr>
              <a:t>1,93</a:t>
            </a:r>
            <a:endParaRPr lang="en-US" sz="5150" dirty="0">
              <a:latin typeface="Arial" panose="020B0604020202020204" pitchFamily="34" charset="0"/>
              <a:cs typeface="Arial" panose="020B0604020202020204" pitchFamily="34" charset="0"/>
            </a:endParaRPr>
          </a:p>
        </p:txBody>
      </p:sp>
      <p:sp>
        <p:nvSpPr>
          <p:cNvPr id="8" name="Text 5"/>
          <p:cNvSpPr/>
          <p:nvPr/>
        </p:nvSpPr>
        <p:spPr>
          <a:xfrm>
            <a:off x="8881586" y="3152180"/>
            <a:ext cx="2353508" cy="310158"/>
          </a:xfrm>
          <a:prstGeom prst="rect">
            <a:avLst/>
          </a:prstGeom>
          <a:noFill/>
          <a:ln/>
        </p:spPr>
        <p:txBody>
          <a:bodyPr wrap="none" lIns="0" tIns="0" rIns="0" bIns="0" rtlCol="0" anchor="t"/>
          <a:lstStyle/>
          <a:p>
            <a:pPr marL="0" indent="0" algn="ctr">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RMSE mg/kg</a:t>
            </a:r>
            <a:endParaRPr lang="en-US" sz="2400" dirty="0">
              <a:latin typeface="Arial" panose="020B0604020202020204" pitchFamily="34" charset="0"/>
              <a:cs typeface="Arial" panose="020B0604020202020204" pitchFamily="34" charset="0"/>
            </a:endParaRPr>
          </a:p>
        </p:txBody>
      </p:sp>
      <p:sp>
        <p:nvSpPr>
          <p:cNvPr id="9" name="Text 6"/>
          <p:cNvSpPr/>
          <p:nvPr/>
        </p:nvSpPr>
        <p:spPr>
          <a:xfrm>
            <a:off x="8881586" y="3581400"/>
            <a:ext cx="2353508" cy="635079"/>
          </a:xfrm>
          <a:prstGeom prst="rect">
            <a:avLst/>
          </a:prstGeom>
          <a:noFill/>
          <a:ln/>
        </p:spPr>
        <p:txBody>
          <a:bodyPr wrap="square" lIns="0" tIns="0" rIns="0" bIns="0" rtlCol="0" anchor="t"/>
          <a:lstStyle/>
          <a:p>
            <a:pPr marL="0" indent="0" algn="ctr">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Error cuadrático medio del modelo predictivo</a:t>
            </a:r>
            <a:endParaRPr lang="en-US" dirty="0">
              <a:latin typeface="Arial" panose="020B0604020202020204" pitchFamily="34" charset="0"/>
              <a:cs typeface="Arial" panose="020B0604020202020204" pitchFamily="34" charset="0"/>
            </a:endParaRPr>
          </a:p>
        </p:txBody>
      </p:sp>
      <p:sp>
        <p:nvSpPr>
          <p:cNvPr id="10" name="Text 7"/>
          <p:cNvSpPr/>
          <p:nvPr/>
        </p:nvSpPr>
        <p:spPr>
          <a:xfrm>
            <a:off x="11483102" y="2249210"/>
            <a:ext cx="2353389" cy="654963"/>
          </a:xfrm>
          <a:prstGeom prst="rect">
            <a:avLst/>
          </a:prstGeom>
          <a:noFill/>
          <a:ln/>
        </p:spPr>
        <p:txBody>
          <a:bodyPr wrap="none" lIns="0" tIns="0" rIns="0" bIns="0" rtlCol="0" anchor="t"/>
          <a:lstStyle/>
          <a:p>
            <a:pPr marL="0" indent="0" algn="ctr">
              <a:lnSpc>
                <a:spcPts val="5150"/>
              </a:lnSpc>
              <a:buNone/>
            </a:pPr>
            <a:r>
              <a:rPr lang="en-US" sz="5150" dirty="0">
                <a:solidFill>
                  <a:srgbClr val="15213F"/>
                </a:solidFill>
                <a:latin typeface="Arial" panose="020B0604020202020204" pitchFamily="34" charset="0"/>
                <a:ea typeface="Roboto Slab" pitchFamily="34" charset="-122"/>
                <a:cs typeface="Arial" panose="020B0604020202020204" pitchFamily="34" charset="0"/>
              </a:rPr>
              <a:t>0,86</a:t>
            </a:r>
            <a:endParaRPr lang="en-US" sz="5150" dirty="0">
              <a:latin typeface="Arial" panose="020B0604020202020204" pitchFamily="34" charset="0"/>
              <a:cs typeface="Arial" panose="020B0604020202020204" pitchFamily="34" charset="0"/>
            </a:endParaRPr>
          </a:p>
        </p:txBody>
      </p:sp>
      <p:sp>
        <p:nvSpPr>
          <p:cNvPr id="11" name="Text 8"/>
          <p:cNvSpPr/>
          <p:nvPr/>
        </p:nvSpPr>
        <p:spPr>
          <a:xfrm>
            <a:off x="11483102" y="3152180"/>
            <a:ext cx="2353389" cy="310158"/>
          </a:xfrm>
          <a:prstGeom prst="rect">
            <a:avLst/>
          </a:prstGeom>
          <a:noFill/>
          <a:ln/>
        </p:spPr>
        <p:txBody>
          <a:bodyPr wrap="none" lIns="0" tIns="0" rIns="0" bIns="0" rtlCol="0" anchor="t"/>
          <a:lstStyle/>
          <a:p>
            <a:pPr marL="0" indent="0" algn="ctr">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OVERALL ACURACY</a:t>
            </a:r>
            <a:endParaRPr lang="en-US" sz="2400" dirty="0">
              <a:latin typeface="Arial" panose="020B0604020202020204" pitchFamily="34" charset="0"/>
              <a:cs typeface="Arial" panose="020B0604020202020204" pitchFamily="34" charset="0"/>
            </a:endParaRPr>
          </a:p>
        </p:txBody>
      </p:sp>
      <p:sp>
        <p:nvSpPr>
          <p:cNvPr id="12" name="Text 9"/>
          <p:cNvSpPr/>
          <p:nvPr/>
        </p:nvSpPr>
        <p:spPr>
          <a:xfrm>
            <a:off x="11483102" y="3581400"/>
            <a:ext cx="2512597" cy="952619"/>
          </a:xfrm>
          <a:prstGeom prst="rect">
            <a:avLst/>
          </a:prstGeom>
          <a:noFill/>
          <a:ln/>
        </p:spPr>
        <p:txBody>
          <a:bodyPr wrap="square" lIns="0" tIns="0" rIns="0" bIns="0" rtlCol="0" anchor="t"/>
          <a:lstStyle/>
          <a:p>
            <a:pPr marL="0" indent="0" algn="ctr">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La precisión nos indica una predicción excelente</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80905"/>
          </a:xfrm>
          <a:prstGeom prst="rect">
            <a:avLst/>
          </a:prstGeom>
        </p:spPr>
      </p:pic>
      <p:sp>
        <p:nvSpPr>
          <p:cNvPr id="3" name="Text 0"/>
          <p:cNvSpPr/>
          <p:nvPr/>
        </p:nvSpPr>
        <p:spPr>
          <a:xfrm>
            <a:off x="4329827" y="3199476"/>
            <a:ext cx="5970627" cy="620078"/>
          </a:xfrm>
          <a:prstGeom prst="rect">
            <a:avLst/>
          </a:prstGeom>
          <a:noFill/>
          <a:ln/>
        </p:spPr>
        <p:txBody>
          <a:bodyPr wrap="none" lIns="0" tIns="0" rIns="0" bIns="0" rtlCol="0" anchor="t"/>
          <a:lstStyle/>
          <a:p>
            <a:pPr marL="0" indent="0" algn="ctr">
              <a:lnSpc>
                <a:spcPts val="4850"/>
              </a:lnSpc>
              <a:buNone/>
            </a:pPr>
            <a:r>
              <a:rPr lang="es-MX" sz="4000" dirty="0">
                <a:solidFill>
                  <a:srgbClr val="3257B8"/>
                </a:solidFill>
                <a:latin typeface="Arial" panose="020B0604020202020204" pitchFamily="34" charset="0"/>
                <a:ea typeface="Roboto Slab" pitchFamily="34" charset="-122"/>
                <a:cs typeface="Arial" panose="020B0604020202020204" pitchFamily="34" charset="0"/>
              </a:rPr>
              <a:t>Impacto y visión de futuro</a:t>
            </a:r>
            <a:endParaRPr lang="en-US" sz="4000" dirty="0">
              <a:latin typeface="Arial" panose="020B0604020202020204" pitchFamily="34" charset="0"/>
              <a:cs typeface="Arial" panose="020B0604020202020204" pitchFamily="34" charset="0"/>
            </a:endParaRPr>
          </a:p>
        </p:txBody>
      </p:sp>
      <p:sp>
        <p:nvSpPr>
          <p:cNvPr id="4" name="Shape 1"/>
          <p:cNvSpPr/>
          <p:nvPr/>
        </p:nvSpPr>
        <p:spPr>
          <a:xfrm>
            <a:off x="793790" y="4098846"/>
            <a:ext cx="4215289" cy="2572226"/>
          </a:xfrm>
          <a:prstGeom prst="roundRect">
            <a:avLst>
              <a:gd name="adj" fmla="val 1157"/>
            </a:avLst>
          </a:prstGeom>
          <a:solidFill>
            <a:srgbClr val="E9ECF2"/>
          </a:solidFill>
          <a:ln/>
        </p:spPr>
        <p:txBody>
          <a:bodyPr/>
          <a:lstStyle/>
          <a:p>
            <a:endParaRPr lang="en-US">
              <a:latin typeface="Arial" panose="020B0604020202020204" pitchFamily="34" charset="0"/>
              <a:cs typeface="Arial" panose="020B0604020202020204" pitchFamily="34" charset="0"/>
            </a:endParaRPr>
          </a:p>
        </p:txBody>
      </p:sp>
      <p:pic>
        <p:nvPicPr>
          <p:cNvPr id="5" name="Image 1" descr="preencoded.png"/>
          <p:cNvPicPr>
            <a:picLocks noChangeAspect="1"/>
          </p:cNvPicPr>
          <p:nvPr/>
        </p:nvPicPr>
        <p:blipFill>
          <a:blip r:embed="rId4"/>
          <a:stretch>
            <a:fillRect/>
          </a:stretch>
        </p:blipFill>
        <p:spPr>
          <a:xfrm>
            <a:off x="992148" y="4297204"/>
            <a:ext cx="595313" cy="595313"/>
          </a:xfrm>
          <a:prstGeom prst="rect">
            <a:avLst/>
          </a:prstGeom>
        </p:spPr>
      </p:pic>
      <p:sp>
        <p:nvSpPr>
          <p:cNvPr id="6" name="Text 2"/>
          <p:cNvSpPr/>
          <p:nvPr/>
        </p:nvSpPr>
        <p:spPr>
          <a:xfrm>
            <a:off x="1519784" y="5070291"/>
            <a:ext cx="2634615" cy="310158"/>
          </a:xfrm>
          <a:prstGeom prst="rect">
            <a:avLst/>
          </a:prstGeom>
          <a:noFill/>
          <a:ln/>
        </p:spPr>
        <p:txBody>
          <a:bodyPr wrap="none" lIns="0" tIns="0" rIns="0" bIns="0" rtlCol="0" anchor="t"/>
          <a:lstStyle/>
          <a:p>
            <a:pPr marL="0" indent="0" algn="l">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Exploración</a:t>
            </a:r>
            <a:r>
              <a:rPr lang="en-US" sz="2400" dirty="0">
                <a:solidFill>
                  <a:srgbClr val="15213F"/>
                </a:solidFill>
                <a:latin typeface="Arial" panose="020B0604020202020204" pitchFamily="34" charset="0"/>
                <a:ea typeface="Roboto Slab" pitchFamily="34" charset="-122"/>
                <a:cs typeface="Arial" panose="020B0604020202020204" pitchFamily="34" charset="0"/>
              </a:rPr>
              <a:t> </a:t>
            </a:r>
            <a:r>
              <a:rPr lang="en-US" sz="2400" dirty="0" err="1">
                <a:solidFill>
                  <a:srgbClr val="15213F"/>
                </a:solidFill>
                <a:latin typeface="Arial" panose="020B0604020202020204" pitchFamily="34" charset="0"/>
                <a:ea typeface="Roboto Slab" pitchFamily="34" charset="-122"/>
                <a:cs typeface="Arial" panose="020B0604020202020204" pitchFamily="34" charset="0"/>
              </a:rPr>
              <a:t>Inteligente</a:t>
            </a:r>
            <a:endParaRPr lang="en-US" sz="2400" dirty="0">
              <a:latin typeface="Arial" panose="020B0604020202020204" pitchFamily="34" charset="0"/>
              <a:cs typeface="Arial" panose="020B0604020202020204" pitchFamily="34" charset="0"/>
            </a:endParaRPr>
          </a:p>
        </p:txBody>
      </p:sp>
      <p:sp>
        <p:nvSpPr>
          <p:cNvPr id="7" name="Text 3"/>
          <p:cNvSpPr/>
          <p:nvPr/>
        </p:nvSpPr>
        <p:spPr>
          <a:xfrm>
            <a:off x="992148" y="5520095"/>
            <a:ext cx="3818573" cy="952619"/>
          </a:xfrm>
          <a:prstGeom prst="rect">
            <a:avLst/>
          </a:prstGeom>
          <a:noFill/>
          <a:ln/>
        </p:spPr>
        <p:txBody>
          <a:bodyPr wrap="square" lIns="0" tIns="0" rIns="0" bIns="0" rtlCol="0" anchor="t"/>
          <a:lstStyle/>
          <a:p>
            <a:pPr marL="0" indent="0" algn="ctr">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Reducir costos y acelerar la prospección mediante métodos menos invasivos y más eficientes</a:t>
            </a:r>
            <a:endParaRPr lang="en-US" dirty="0">
              <a:latin typeface="Arial" panose="020B0604020202020204" pitchFamily="34" charset="0"/>
              <a:cs typeface="Arial" panose="020B0604020202020204" pitchFamily="34" charset="0"/>
            </a:endParaRPr>
          </a:p>
        </p:txBody>
      </p:sp>
      <p:sp>
        <p:nvSpPr>
          <p:cNvPr id="8" name="Shape 4"/>
          <p:cNvSpPr/>
          <p:nvPr/>
        </p:nvSpPr>
        <p:spPr>
          <a:xfrm>
            <a:off x="5207437" y="4098846"/>
            <a:ext cx="4215408" cy="2572226"/>
          </a:xfrm>
          <a:prstGeom prst="roundRect">
            <a:avLst>
              <a:gd name="adj" fmla="val 1157"/>
            </a:avLst>
          </a:prstGeom>
          <a:solidFill>
            <a:srgbClr val="E9ECF2"/>
          </a:solidFill>
          <a:ln/>
        </p:spPr>
        <p:txBody>
          <a:bodyPr/>
          <a:lstStyle/>
          <a:p>
            <a:endParaRPr lang="en-US">
              <a:latin typeface="Arial" panose="020B0604020202020204" pitchFamily="34" charset="0"/>
              <a:cs typeface="Arial" panose="020B0604020202020204" pitchFamily="34" charset="0"/>
            </a:endParaRPr>
          </a:p>
        </p:txBody>
      </p:sp>
      <p:pic>
        <p:nvPicPr>
          <p:cNvPr id="9" name="Image 2" descr="preencoded.png"/>
          <p:cNvPicPr>
            <a:picLocks noChangeAspect="1"/>
          </p:cNvPicPr>
          <p:nvPr/>
        </p:nvPicPr>
        <p:blipFill>
          <a:blip r:embed="rId4"/>
          <a:stretch>
            <a:fillRect/>
          </a:stretch>
        </p:blipFill>
        <p:spPr>
          <a:xfrm>
            <a:off x="5405795" y="4297204"/>
            <a:ext cx="595313" cy="595313"/>
          </a:xfrm>
          <a:prstGeom prst="rect">
            <a:avLst/>
          </a:prstGeom>
        </p:spPr>
      </p:pic>
      <p:sp>
        <p:nvSpPr>
          <p:cNvPr id="10" name="Text 5"/>
          <p:cNvSpPr/>
          <p:nvPr/>
        </p:nvSpPr>
        <p:spPr>
          <a:xfrm>
            <a:off x="5999025" y="5070291"/>
            <a:ext cx="2480905" cy="310158"/>
          </a:xfrm>
          <a:prstGeom prst="rect">
            <a:avLst/>
          </a:prstGeom>
          <a:noFill/>
          <a:ln/>
        </p:spPr>
        <p:txBody>
          <a:bodyPr wrap="none" lIns="0" tIns="0" rIns="0" bIns="0" rtlCol="0" anchor="t"/>
          <a:lstStyle/>
          <a:p>
            <a:pPr marL="0" indent="0" algn="ctr">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Sostenibilidad</a:t>
            </a:r>
            <a:endParaRPr lang="en-US" sz="2400" dirty="0">
              <a:latin typeface="Arial" panose="020B0604020202020204" pitchFamily="34" charset="0"/>
              <a:cs typeface="Arial" panose="020B0604020202020204" pitchFamily="34" charset="0"/>
            </a:endParaRPr>
          </a:p>
        </p:txBody>
      </p:sp>
      <p:sp>
        <p:nvSpPr>
          <p:cNvPr id="11" name="Text 6"/>
          <p:cNvSpPr/>
          <p:nvPr/>
        </p:nvSpPr>
        <p:spPr>
          <a:xfrm>
            <a:off x="5405795" y="5520095"/>
            <a:ext cx="3818692" cy="952619"/>
          </a:xfrm>
          <a:prstGeom prst="rect">
            <a:avLst/>
          </a:prstGeom>
          <a:noFill/>
          <a:ln/>
        </p:spPr>
        <p:txBody>
          <a:bodyPr wrap="square" lIns="0" tIns="0" rIns="0" bIns="0" rtlCol="0" anchor="t"/>
          <a:lstStyle/>
          <a:p>
            <a:pPr marL="0" indent="0" algn="ctr">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Contribuir a la transición energética justa de Colombia maximizando los recursos geológicos</a:t>
            </a:r>
            <a:endParaRPr lang="en-US" dirty="0">
              <a:latin typeface="Arial" panose="020B0604020202020204" pitchFamily="34" charset="0"/>
              <a:cs typeface="Arial" panose="020B0604020202020204" pitchFamily="34" charset="0"/>
            </a:endParaRPr>
          </a:p>
        </p:txBody>
      </p:sp>
      <p:sp>
        <p:nvSpPr>
          <p:cNvPr id="12" name="Shape 7"/>
          <p:cNvSpPr/>
          <p:nvPr/>
        </p:nvSpPr>
        <p:spPr>
          <a:xfrm>
            <a:off x="9621203" y="4098846"/>
            <a:ext cx="4215289" cy="2572226"/>
          </a:xfrm>
          <a:prstGeom prst="roundRect">
            <a:avLst>
              <a:gd name="adj" fmla="val 1157"/>
            </a:avLst>
          </a:prstGeom>
          <a:solidFill>
            <a:srgbClr val="E9ECF2"/>
          </a:solidFill>
          <a:ln/>
        </p:spPr>
        <p:txBody>
          <a:bodyPr/>
          <a:lstStyle/>
          <a:p>
            <a:endParaRPr lang="en-US">
              <a:latin typeface="Arial" panose="020B0604020202020204" pitchFamily="34" charset="0"/>
              <a:cs typeface="Arial" panose="020B0604020202020204" pitchFamily="34" charset="0"/>
            </a:endParaRPr>
          </a:p>
        </p:txBody>
      </p:sp>
      <p:pic>
        <p:nvPicPr>
          <p:cNvPr id="13" name="Image 3" descr="preencoded.png"/>
          <p:cNvPicPr>
            <a:picLocks noChangeAspect="1"/>
          </p:cNvPicPr>
          <p:nvPr/>
        </p:nvPicPr>
        <p:blipFill>
          <a:blip r:embed="rId5"/>
          <a:stretch>
            <a:fillRect/>
          </a:stretch>
        </p:blipFill>
        <p:spPr>
          <a:xfrm>
            <a:off x="9819561" y="4297204"/>
            <a:ext cx="595313" cy="595313"/>
          </a:xfrm>
          <a:prstGeom prst="rect">
            <a:avLst/>
          </a:prstGeom>
        </p:spPr>
      </p:pic>
      <p:pic>
        <p:nvPicPr>
          <p:cNvPr id="14" name="Image 4" descr="preencoded.png"/>
          <p:cNvPicPr>
            <a:picLocks noChangeAspect="1"/>
          </p:cNvPicPr>
          <p:nvPr/>
        </p:nvPicPr>
        <p:blipFill>
          <a:blip r:embed="rId6"/>
          <a:stretch>
            <a:fillRect/>
          </a:stretch>
        </p:blipFill>
        <p:spPr>
          <a:xfrm>
            <a:off x="9983272" y="4427339"/>
            <a:ext cx="267891" cy="334923"/>
          </a:xfrm>
          <a:prstGeom prst="rect">
            <a:avLst/>
          </a:prstGeom>
        </p:spPr>
      </p:pic>
      <p:sp>
        <p:nvSpPr>
          <p:cNvPr id="15" name="Text 8"/>
          <p:cNvSpPr/>
          <p:nvPr/>
        </p:nvSpPr>
        <p:spPr>
          <a:xfrm>
            <a:off x="10414874" y="5195454"/>
            <a:ext cx="2480905" cy="310158"/>
          </a:xfrm>
          <a:prstGeom prst="rect">
            <a:avLst/>
          </a:prstGeom>
          <a:noFill/>
          <a:ln/>
        </p:spPr>
        <p:txBody>
          <a:bodyPr wrap="none" lIns="0" tIns="0" rIns="0" bIns="0" rtlCol="0" anchor="t"/>
          <a:lstStyle/>
          <a:p>
            <a:pPr marL="0" indent="0" algn="l">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Toma de </a:t>
            </a:r>
            <a:r>
              <a:rPr lang="en-US" sz="2400" dirty="0" err="1">
                <a:solidFill>
                  <a:srgbClr val="15213F"/>
                </a:solidFill>
                <a:latin typeface="Arial" panose="020B0604020202020204" pitchFamily="34" charset="0"/>
                <a:ea typeface="Roboto Slab" pitchFamily="34" charset="-122"/>
                <a:cs typeface="Arial" panose="020B0604020202020204" pitchFamily="34" charset="0"/>
              </a:rPr>
              <a:t>Decisiones</a:t>
            </a:r>
            <a:endParaRPr lang="en-US" sz="2400" dirty="0">
              <a:latin typeface="Arial" panose="020B0604020202020204" pitchFamily="34" charset="0"/>
              <a:cs typeface="Arial" panose="020B0604020202020204" pitchFamily="34" charset="0"/>
            </a:endParaRPr>
          </a:p>
        </p:txBody>
      </p:sp>
      <p:sp>
        <p:nvSpPr>
          <p:cNvPr id="16" name="Text 9"/>
          <p:cNvSpPr/>
          <p:nvPr/>
        </p:nvSpPr>
        <p:spPr>
          <a:xfrm>
            <a:off x="9819561" y="5520095"/>
            <a:ext cx="3818573" cy="952619"/>
          </a:xfrm>
          <a:prstGeom prst="rect">
            <a:avLst/>
          </a:prstGeom>
          <a:noFill/>
          <a:ln/>
        </p:spPr>
        <p:txBody>
          <a:bodyPr wrap="square" lIns="0" tIns="0" rIns="0" bIns="0" rtlCol="0" anchor="t"/>
          <a:lstStyle/>
          <a:p>
            <a:pPr marL="0" indent="0" algn="ctr">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Herramientas basadas en datos para el Servicio Geológico de Colombia y empresas de exploración</a:t>
            </a:r>
            <a:endParaRPr lang="en-US" dirty="0">
              <a:latin typeface="Arial" panose="020B0604020202020204" pitchFamily="34" charset="0"/>
              <a:cs typeface="Arial" panose="020B0604020202020204" pitchFamily="34" charset="0"/>
            </a:endParaRPr>
          </a:p>
        </p:txBody>
      </p:sp>
      <p:sp>
        <p:nvSpPr>
          <p:cNvPr id="17" name="Text 10"/>
          <p:cNvSpPr/>
          <p:nvPr/>
        </p:nvSpPr>
        <p:spPr>
          <a:xfrm>
            <a:off x="793790" y="6894314"/>
            <a:ext cx="13042821" cy="1109375"/>
          </a:xfrm>
          <a:prstGeom prst="rect">
            <a:avLst/>
          </a:prstGeom>
          <a:noFill/>
          <a:ln/>
        </p:spPr>
        <p:txBody>
          <a:bodyPr wrap="square" lIns="0" tIns="0" rIns="0" bIns="0" rtlCol="0" anchor="t"/>
          <a:lstStyle/>
          <a:p>
            <a:pPr marL="0" indent="0" algn="ctr">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Este proyecto tiene como objetivo sentar las bases para una exploración de litio más inteligente y sostenible en Colombia, estableciendo un precedente para la aplicación del aprendizaje automático en la geología de recursos minerales estratégicos.</a:t>
            </a:r>
          </a:p>
          <a:p>
            <a:pPr marL="0" indent="0" algn="ctr">
              <a:lnSpc>
                <a:spcPts val="2500"/>
              </a:lnSpc>
              <a:buNone/>
            </a:pPr>
            <a:r>
              <a:rPr lang="es-CO" dirty="0" err="1">
                <a:hlinkClick r:id="rId7"/>
              </a:rPr>
              <a:t>Dashboard</a:t>
            </a:r>
            <a:r>
              <a:rPr lang="es-CO" dirty="0">
                <a:hlinkClick r:id="rId7"/>
              </a:rPr>
              <a:t> Geoquímico - Litio · </a:t>
            </a:r>
            <a:r>
              <a:rPr lang="es-CO" dirty="0" err="1">
                <a:hlinkClick r:id="rId7"/>
              </a:rPr>
              <a:t>Streamlit</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B0CEBC-C6D4-4588-1ECE-8B8BA4D5D838}"/>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7D89677A-C272-E653-988B-7D4007942A9D}"/>
              </a:ext>
            </a:extLst>
          </p:cNvPr>
          <p:cNvSpPr/>
          <p:nvPr/>
        </p:nvSpPr>
        <p:spPr>
          <a:xfrm>
            <a:off x="6280190" y="4558665"/>
            <a:ext cx="7556421" cy="1270159"/>
          </a:xfrm>
          <a:prstGeom prst="rect">
            <a:avLst/>
          </a:prstGeom>
          <a:noFill/>
          <a:ln/>
        </p:spPr>
        <p:txBody>
          <a:bodyPr wrap="square" lIns="0" tIns="0" rIns="0" bIns="0" rtlCol="0" anchor="t"/>
          <a:lstStyle/>
          <a:p>
            <a:pPr marL="0" indent="0" algn="l">
              <a:lnSpc>
                <a:spcPts val="2500"/>
              </a:lnSpc>
              <a:buNone/>
            </a:pPr>
            <a:endParaRPr lang="en-US" sz="1550" dirty="0"/>
          </a:p>
        </p:txBody>
      </p:sp>
      <p:sp>
        <p:nvSpPr>
          <p:cNvPr id="6" name="TextBox 5">
            <a:extLst>
              <a:ext uri="{FF2B5EF4-FFF2-40B4-BE49-F238E27FC236}">
                <a16:creationId xmlns:a16="http://schemas.microsoft.com/office/drawing/2014/main" id="{3330445D-7E9F-526C-7568-B6CAED554062}"/>
              </a:ext>
            </a:extLst>
          </p:cNvPr>
          <p:cNvSpPr txBox="1"/>
          <p:nvPr/>
        </p:nvSpPr>
        <p:spPr>
          <a:xfrm>
            <a:off x="1035011" y="3116802"/>
            <a:ext cx="7315200" cy="2657266"/>
          </a:xfrm>
          <a:prstGeom prst="rect">
            <a:avLst/>
          </a:prstGeom>
          <a:noFill/>
        </p:spPr>
        <p:txBody>
          <a:bodyPr wrap="square">
            <a:spAutoFit/>
          </a:bodyPr>
          <a:lstStyle/>
          <a:p>
            <a:pPr marL="0" indent="0" algn="just">
              <a:lnSpc>
                <a:spcPts val="2500"/>
              </a:lnSpc>
              <a:buNone/>
            </a:pPr>
            <a:r>
              <a:rPr lang="es-MX" sz="2400" dirty="0">
                <a:solidFill>
                  <a:srgbClr val="15213F"/>
                </a:solidFill>
                <a:latin typeface="Arial" panose="020B0604020202020204" pitchFamily="34" charset="0"/>
                <a:ea typeface="Roboto" pitchFamily="34" charset="-122"/>
                <a:cs typeface="Arial" panose="020B0604020202020204" pitchFamily="34" charset="0"/>
              </a:rPr>
              <a:t>La creciente demanda de baterías de iones de litio para el transporte eléctrico ha convertido al litio en un elemento de importancia estratégica global. Este proyecto propone aplicar técnicas avanzadas de aprendizaje automático para optimizar la exploración de yacimientos de litio en Colombia, utilizando datos geoquímicos del Servicio Geológico de Colombia.</a:t>
            </a:r>
            <a:endParaRPr lang="en-US" sz="2400" dirty="0">
              <a:latin typeface="Arial" panose="020B0604020202020204" pitchFamily="34" charset="0"/>
              <a:cs typeface="Arial" panose="020B0604020202020204" pitchFamily="34" charset="0"/>
            </a:endParaRPr>
          </a:p>
        </p:txBody>
      </p:sp>
      <p:pic>
        <p:nvPicPr>
          <p:cNvPr id="5"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8" name="Text 0">
            <a:extLst>
              <a:ext uri="{FF2B5EF4-FFF2-40B4-BE49-F238E27FC236}">
                <a16:creationId xmlns:a16="http://schemas.microsoft.com/office/drawing/2014/main" id="{AC0C44F6-310A-5657-AD62-9A47071F79A6}"/>
              </a:ext>
            </a:extLst>
          </p:cNvPr>
          <p:cNvSpPr/>
          <p:nvPr/>
        </p:nvSpPr>
        <p:spPr>
          <a:xfrm>
            <a:off x="620316" y="1775793"/>
            <a:ext cx="7729895" cy="620078"/>
          </a:xfrm>
          <a:prstGeom prst="rect">
            <a:avLst/>
          </a:prstGeom>
          <a:noFill/>
          <a:ln/>
        </p:spPr>
        <p:txBody>
          <a:bodyPr wrap="none" lIns="0" tIns="0" rIns="0" bIns="0" rtlCol="0" anchor="t"/>
          <a:lstStyle/>
          <a:p>
            <a:pPr marL="0" indent="0" algn="ctr">
              <a:lnSpc>
                <a:spcPts val="4850"/>
              </a:lnSpc>
              <a:buNone/>
            </a:pPr>
            <a:r>
              <a:rPr lang="en-US" sz="4000" dirty="0" err="1">
                <a:solidFill>
                  <a:srgbClr val="3257B8"/>
                </a:solidFill>
                <a:latin typeface="Arial" panose="020B0604020202020204" pitchFamily="34" charset="0"/>
                <a:ea typeface="Roboto Slab" pitchFamily="34" charset="-122"/>
                <a:cs typeface="Arial" panose="020B0604020202020204" pitchFamily="34" charset="0"/>
              </a:rPr>
              <a:t>Introducción</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7664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0"/>
          <p:cNvSpPr/>
          <p:nvPr/>
        </p:nvSpPr>
        <p:spPr>
          <a:xfrm>
            <a:off x="2033195" y="849854"/>
            <a:ext cx="9455971" cy="748647"/>
          </a:xfrm>
          <a:prstGeom prst="rect">
            <a:avLst/>
          </a:prstGeom>
          <a:noFill/>
          <a:ln/>
        </p:spPr>
        <p:txBody>
          <a:bodyPr wrap="square" lIns="0" tIns="0" rIns="0" bIns="0" rtlCol="0" anchor="t"/>
          <a:lstStyle/>
          <a:p>
            <a:pPr marL="0" indent="0" algn="just">
              <a:lnSpc>
                <a:spcPts val="4850"/>
              </a:lnSpc>
              <a:buNone/>
            </a:pPr>
            <a:r>
              <a:rPr lang="en-US" sz="4000" dirty="0" err="1">
                <a:solidFill>
                  <a:srgbClr val="3257B8"/>
                </a:solidFill>
                <a:latin typeface="Arial" panose="020B0604020202020204" pitchFamily="34" charset="0"/>
                <a:ea typeface="Roboto Slab" pitchFamily="34" charset="-122"/>
                <a:cs typeface="Arial" panose="020B0604020202020204" pitchFamily="34" charset="0"/>
              </a:rPr>
              <a:t>Contexto</a:t>
            </a:r>
            <a:r>
              <a:rPr lang="en-US" sz="4000" dirty="0">
                <a:solidFill>
                  <a:srgbClr val="3257B8"/>
                </a:solidFill>
                <a:latin typeface="Arial" panose="020B0604020202020204" pitchFamily="34" charset="0"/>
                <a:ea typeface="Roboto Slab" pitchFamily="34" charset="-122"/>
                <a:cs typeface="Arial" panose="020B0604020202020204" pitchFamily="34" charset="0"/>
              </a:rPr>
              <a:t> Global: La </a:t>
            </a:r>
            <a:r>
              <a:rPr lang="en-US" sz="4000" dirty="0" err="1">
                <a:solidFill>
                  <a:srgbClr val="3257B8"/>
                </a:solidFill>
                <a:latin typeface="Arial" panose="020B0604020202020204" pitchFamily="34" charset="0"/>
                <a:ea typeface="Roboto Slab" pitchFamily="34" charset="-122"/>
                <a:cs typeface="Arial" panose="020B0604020202020204" pitchFamily="34" charset="0"/>
              </a:rPr>
              <a:t>Revolución</a:t>
            </a:r>
            <a:r>
              <a:rPr lang="en-US" sz="4000" dirty="0">
                <a:solidFill>
                  <a:srgbClr val="3257B8"/>
                </a:solidFill>
                <a:latin typeface="Arial" panose="020B0604020202020204" pitchFamily="34" charset="0"/>
                <a:ea typeface="Roboto Slab" pitchFamily="34" charset="-122"/>
                <a:cs typeface="Arial" panose="020B0604020202020204" pitchFamily="34" charset="0"/>
              </a:rPr>
              <a:t> del </a:t>
            </a:r>
            <a:r>
              <a:rPr lang="en-US" sz="4000" dirty="0" err="1">
                <a:solidFill>
                  <a:srgbClr val="3257B8"/>
                </a:solidFill>
                <a:latin typeface="Arial" panose="020B0604020202020204" pitchFamily="34" charset="0"/>
                <a:ea typeface="Roboto Slab" pitchFamily="34" charset="-122"/>
                <a:cs typeface="Arial" panose="020B0604020202020204" pitchFamily="34" charset="0"/>
              </a:rPr>
              <a:t>Lítio</a:t>
            </a:r>
            <a:endParaRPr lang="en-US" sz="4000" dirty="0">
              <a:latin typeface="Arial" panose="020B0604020202020204" pitchFamily="34" charset="0"/>
              <a:cs typeface="Arial" panose="020B0604020202020204" pitchFamily="34" charset="0"/>
            </a:endParaRPr>
          </a:p>
        </p:txBody>
      </p:sp>
      <p:sp>
        <p:nvSpPr>
          <p:cNvPr id="4" name="Shape 1"/>
          <p:cNvSpPr/>
          <p:nvPr/>
        </p:nvSpPr>
        <p:spPr>
          <a:xfrm>
            <a:off x="7035243" y="1896158"/>
            <a:ext cx="4453923" cy="1778556"/>
          </a:xfrm>
          <a:prstGeom prst="roundRect">
            <a:avLst>
              <a:gd name="adj" fmla="val 1674"/>
            </a:avLst>
          </a:prstGeom>
          <a:solidFill>
            <a:srgbClr val="E9ECF2"/>
          </a:solidFill>
          <a:ln/>
        </p:spPr>
        <p:txBody>
          <a:bodyPr/>
          <a:lstStyle/>
          <a:p>
            <a:endParaRPr lang="en-US"/>
          </a:p>
        </p:txBody>
      </p:sp>
      <p:sp>
        <p:nvSpPr>
          <p:cNvPr id="5" name="Text 2"/>
          <p:cNvSpPr/>
          <p:nvPr/>
        </p:nvSpPr>
        <p:spPr>
          <a:xfrm>
            <a:off x="7493313" y="2094516"/>
            <a:ext cx="2480905" cy="310158"/>
          </a:xfrm>
          <a:prstGeom prst="rect">
            <a:avLst/>
          </a:prstGeom>
          <a:noFill/>
          <a:ln/>
        </p:spPr>
        <p:txBody>
          <a:bodyPr wrap="none" lIns="0" tIns="0" rIns="0" bIns="0" rtlCol="0" anchor="t"/>
          <a:lstStyle/>
          <a:p>
            <a:pPr marL="0" indent="0" algn="l">
              <a:lnSpc>
                <a:spcPts val="2400"/>
              </a:lnSpc>
              <a:buNone/>
            </a:pPr>
            <a:r>
              <a:rPr lang="en-US" sz="2400" dirty="0" err="1">
                <a:latin typeface="Arial" panose="020B0604020202020204" pitchFamily="34" charset="0"/>
                <a:cs typeface="Arial" panose="020B0604020202020204" pitchFamily="34" charset="0"/>
              </a:rPr>
              <a:t>Demanda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Exponencial</a:t>
            </a:r>
            <a:endParaRPr lang="en-US" sz="2400" dirty="0">
              <a:latin typeface="Arial" panose="020B0604020202020204" pitchFamily="34" charset="0"/>
              <a:cs typeface="Arial" panose="020B0604020202020204" pitchFamily="34" charset="0"/>
            </a:endParaRPr>
          </a:p>
        </p:txBody>
      </p:sp>
      <p:sp>
        <p:nvSpPr>
          <p:cNvPr id="6" name="Text 3"/>
          <p:cNvSpPr/>
          <p:nvPr/>
        </p:nvSpPr>
        <p:spPr>
          <a:xfrm>
            <a:off x="7294955" y="2523736"/>
            <a:ext cx="4075878" cy="952619"/>
          </a:xfrm>
          <a:prstGeom prst="rect">
            <a:avLst/>
          </a:prstGeom>
          <a:noFill/>
          <a:ln/>
        </p:spPr>
        <p:txBody>
          <a:bodyPr wrap="square" lIns="0" tIns="0" rIns="0" bIns="0" rtlCol="0" anchor="t"/>
          <a:lstStyle/>
          <a:p>
            <a:pPr marL="0" indent="0" algn="just">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El transporte eléctrico impulsa la producción masiva de baterías recargables de iones de litio</a:t>
            </a:r>
            <a:endParaRPr lang="en-US" dirty="0">
              <a:latin typeface="Arial" panose="020B0604020202020204" pitchFamily="34" charset="0"/>
              <a:cs typeface="Arial" panose="020B0604020202020204" pitchFamily="34" charset="0"/>
            </a:endParaRPr>
          </a:p>
        </p:txBody>
      </p:sp>
      <p:sp>
        <p:nvSpPr>
          <p:cNvPr id="7" name="Shape 4"/>
          <p:cNvSpPr/>
          <p:nvPr/>
        </p:nvSpPr>
        <p:spPr>
          <a:xfrm>
            <a:off x="2571750" y="1896158"/>
            <a:ext cx="4454435" cy="1778556"/>
          </a:xfrm>
          <a:prstGeom prst="roundRect">
            <a:avLst>
              <a:gd name="adj" fmla="val 1674"/>
            </a:avLst>
          </a:prstGeom>
          <a:solidFill>
            <a:srgbClr val="E9ECF2"/>
          </a:solidFill>
          <a:ln/>
        </p:spPr>
        <p:txBody>
          <a:bodyPr/>
          <a:lstStyle/>
          <a:p>
            <a:endParaRPr lang="en-US"/>
          </a:p>
        </p:txBody>
      </p:sp>
      <p:sp>
        <p:nvSpPr>
          <p:cNvPr id="8" name="Text 5"/>
          <p:cNvSpPr/>
          <p:nvPr/>
        </p:nvSpPr>
        <p:spPr>
          <a:xfrm>
            <a:off x="3352969" y="2094516"/>
            <a:ext cx="2480905" cy="310158"/>
          </a:xfrm>
          <a:prstGeom prst="rect">
            <a:avLst/>
          </a:prstGeom>
          <a:noFill/>
          <a:ln/>
        </p:spPr>
        <p:txBody>
          <a:bodyPr wrap="none" lIns="0" tIns="0" rIns="0" bIns="0" rtlCol="0" anchor="t"/>
          <a:lstStyle/>
          <a:p>
            <a:pPr marL="0" indent="0" algn="l">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Metales</a:t>
            </a:r>
            <a:r>
              <a:rPr lang="en-US" sz="2400" dirty="0">
                <a:solidFill>
                  <a:srgbClr val="15213F"/>
                </a:solidFill>
                <a:latin typeface="Arial" panose="020B0604020202020204" pitchFamily="34" charset="0"/>
                <a:ea typeface="Roboto Slab" pitchFamily="34" charset="-122"/>
                <a:cs typeface="Arial" panose="020B0604020202020204" pitchFamily="34" charset="0"/>
              </a:rPr>
              <a:t> </a:t>
            </a:r>
            <a:r>
              <a:rPr lang="en-US" sz="2400" dirty="0" err="1">
                <a:solidFill>
                  <a:srgbClr val="15213F"/>
                </a:solidFill>
                <a:latin typeface="Arial" panose="020B0604020202020204" pitchFamily="34" charset="0"/>
                <a:ea typeface="Roboto Slab" pitchFamily="34" charset="-122"/>
                <a:cs typeface="Arial" panose="020B0604020202020204" pitchFamily="34" charset="0"/>
              </a:rPr>
              <a:t>Críticos</a:t>
            </a:r>
            <a:endParaRPr lang="en-US" sz="2400" dirty="0">
              <a:latin typeface="Arial" panose="020B0604020202020204" pitchFamily="34" charset="0"/>
              <a:cs typeface="Arial" panose="020B0604020202020204" pitchFamily="34" charset="0"/>
            </a:endParaRPr>
          </a:p>
        </p:txBody>
      </p:sp>
      <p:sp>
        <p:nvSpPr>
          <p:cNvPr id="9" name="Text 6"/>
          <p:cNvSpPr/>
          <p:nvPr/>
        </p:nvSpPr>
        <p:spPr>
          <a:xfrm>
            <a:off x="2571751" y="2577206"/>
            <a:ext cx="4256076" cy="952619"/>
          </a:xfrm>
          <a:prstGeom prst="rect">
            <a:avLst/>
          </a:prstGeom>
          <a:noFill/>
          <a:ln/>
        </p:spPr>
        <p:txBody>
          <a:bodyPr wrap="square" lIns="0" tIns="0" rIns="0" bIns="0" rtlCol="0" anchor="t"/>
          <a:lstStyle/>
          <a:p>
            <a:pPr marL="0" indent="0" algn="just">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El litio, el cesio, el rubidio, el estaño, el tantalio y el niobio son elementos estratégicos para la transición energética</a:t>
            </a:r>
            <a:endParaRPr lang="en-US"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BB35264C-7D80-2243-DA20-050BA80C3E4D}"/>
              </a:ext>
            </a:extLst>
          </p:cNvPr>
          <p:cNvPicPr>
            <a:picLocks noChangeAspect="1"/>
          </p:cNvPicPr>
          <p:nvPr/>
        </p:nvPicPr>
        <p:blipFill>
          <a:blip r:embed="rId3"/>
          <a:stretch>
            <a:fillRect/>
          </a:stretch>
        </p:blipFill>
        <p:spPr>
          <a:xfrm>
            <a:off x="3247061" y="3969195"/>
            <a:ext cx="3673215" cy="3975207"/>
          </a:xfrm>
          <a:prstGeom prst="rect">
            <a:avLst/>
          </a:prstGeom>
        </p:spPr>
      </p:pic>
      <p:pic>
        <p:nvPicPr>
          <p:cNvPr id="16" name="Picture 15">
            <a:extLst>
              <a:ext uri="{FF2B5EF4-FFF2-40B4-BE49-F238E27FC236}">
                <a16:creationId xmlns:a16="http://schemas.microsoft.com/office/drawing/2014/main" id="{E0E461BF-74C2-BC81-266F-F4F5C325CC8D}"/>
              </a:ext>
            </a:extLst>
          </p:cNvPr>
          <p:cNvPicPr>
            <a:picLocks noChangeAspect="1"/>
          </p:cNvPicPr>
          <p:nvPr/>
        </p:nvPicPr>
        <p:blipFill>
          <a:blip r:embed="rId4"/>
          <a:stretch>
            <a:fillRect/>
          </a:stretch>
        </p:blipFill>
        <p:spPr>
          <a:xfrm>
            <a:off x="7035243" y="3966019"/>
            <a:ext cx="3975208" cy="39752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03859" y="746384"/>
            <a:ext cx="7729895" cy="620078"/>
          </a:xfrm>
          <a:prstGeom prst="rect">
            <a:avLst/>
          </a:prstGeom>
          <a:noFill/>
          <a:ln/>
        </p:spPr>
        <p:txBody>
          <a:bodyPr wrap="none" lIns="0" tIns="0" rIns="0" bIns="0" rtlCol="0" anchor="t"/>
          <a:lstStyle/>
          <a:p>
            <a:pPr marL="0" indent="0" algn="l">
              <a:lnSpc>
                <a:spcPts val="4850"/>
              </a:lnSpc>
              <a:buNone/>
            </a:pPr>
            <a:r>
              <a:rPr lang="es-MX" sz="4000" dirty="0">
                <a:solidFill>
                  <a:srgbClr val="3257B8"/>
                </a:solidFill>
                <a:latin typeface="Arial" panose="020B0604020202020204" pitchFamily="34" charset="0"/>
                <a:ea typeface="Roboto Slab" pitchFamily="34" charset="-122"/>
                <a:cs typeface="Arial" panose="020B0604020202020204" pitchFamily="34" charset="0"/>
              </a:rPr>
              <a:t>El desafío de las pegmatitas LCT</a:t>
            </a:r>
            <a:endParaRPr lang="en-US" sz="4000" dirty="0">
              <a:latin typeface="Arial" panose="020B0604020202020204" pitchFamily="34" charset="0"/>
              <a:cs typeface="Arial" panose="020B0604020202020204" pitchFamily="34" charset="0"/>
            </a:endParaRPr>
          </a:p>
        </p:txBody>
      </p:sp>
      <p:sp>
        <p:nvSpPr>
          <p:cNvPr id="3" name="Text 1"/>
          <p:cNvSpPr/>
          <p:nvPr/>
        </p:nvSpPr>
        <p:spPr>
          <a:xfrm>
            <a:off x="503858" y="2955296"/>
            <a:ext cx="4143445" cy="291529"/>
          </a:xfrm>
          <a:prstGeom prst="rect">
            <a:avLst/>
          </a:prstGeom>
          <a:noFill/>
          <a:ln/>
        </p:spPr>
        <p:txBody>
          <a:bodyPr wrap="none" lIns="0" tIns="0" rIns="0" bIns="0" rtlCol="0" anchor="t"/>
          <a:lstStyle/>
          <a:p>
            <a:pPr marL="0" indent="0" algn="l">
              <a:lnSpc>
                <a:spcPts val="2400"/>
              </a:lnSpc>
              <a:buNone/>
            </a:pPr>
            <a:r>
              <a:rPr lang="en-US" sz="2400" dirty="0" err="1">
                <a:solidFill>
                  <a:srgbClr val="3257B8"/>
                </a:solidFill>
                <a:latin typeface="Arial" panose="020B0604020202020204" pitchFamily="34" charset="0"/>
                <a:ea typeface="Roboto Slab" pitchFamily="34" charset="-122"/>
                <a:cs typeface="Arial" panose="020B0604020202020204" pitchFamily="34" charset="0"/>
              </a:rPr>
              <a:t>Problemáticas</a:t>
            </a:r>
            <a:r>
              <a:rPr lang="en-US" sz="2400" dirty="0">
                <a:solidFill>
                  <a:srgbClr val="3257B8"/>
                </a:solidFill>
                <a:latin typeface="Arial" panose="020B0604020202020204" pitchFamily="34" charset="0"/>
                <a:ea typeface="Roboto Slab" pitchFamily="34" charset="-122"/>
                <a:cs typeface="Arial" panose="020B0604020202020204" pitchFamily="34" charset="0"/>
              </a:rPr>
              <a:t> </a:t>
            </a:r>
            <a:r>
              <a:rPr lang="en-US" sz="2400" dirty="0" err="1">
                <a:solidFill>
                  <a:srgbClr val="3257B8"/>
                </a:solidFill>
                <a:latin typeface="Arial" panose="020B0604020202020204" pitchFamily="34" charset="0"/>
                <a:ea typeface="Roboto Slab" pitchFamily="34" charset="-122"/>
                <a:cs typeface="Arial" panose="020B0604020202020204" pitchFamily="34" charset="0"/>
              </a:rPr>
              <a:t>Características</a:t>
            </a:r>
            <a:endParaRPr lang="en-US" sz="2400" dirty="0">
              <a:latin typeface="Arial" panose="020B0604020202020204" pitchFamily="34" charset="0"/>
              <a:cs typeface="Arial" panose="020B0604020202020204" pitchFamily="34" charset="0"/>
            </a:endParaRPr>
          </a:p>
        </p:txBody>
      </p:sp>
      <p:sp>
        <p:nvSpPr>
          <p:cNvPr id="4" name="Text 2"/>
          <p:cNvSpPr/>
          <p:nvPr/>
        </p:nvSpPr>
        <p:spPr>
          <a:xfrm>
            <a:off x="503859" y="3463812"/>
            <a:ext cx="7632025" cy="317540"/>
          </a:xfrm>
          <a:prstGeom prst="rect">
            <a:avLst/>
          </a:prstGeom>
          <a:noFill/>
          <a:ln/>
        </p:spPr>
        <p:txBody>
          <a:bodyPr wrap="none" lIns="0" tIns="0" rIns="0" bIns="0" rtlCol="0" anchor="t"/>
          <a:lstStyle/>
          <a:p>
            <a:pPr marL="342900" indent="-342900" algn="l">
              <a:lnSpc>
                <a:spcPts val="2500"/>
              </a:lnSpc>
              <a:buSzPct val="100000"/>
              <a:buChar char="•"/>
            </a:pPr>
            <a:r>
              <a:rPr lang="es-MX" dirty="0">
                <a:solidFill>
                  <a:srgbClr val="15213F"/>
                </a:solidFill>
                <a:latin typeface="Arial" panose="020B0604020202020204" pitchFamily="34" charset="0"/>
                <a:ea typeface="Roboto" pitchFamily="34" charset="-122"/>
                <a:cs typeface="Arial" panose="020B0604020202020204" pitchFamily="34" charset="0"/>
              </a:rPr>
              <a:t>Pequeños cuerpos geológicos (menos de 50 metros de ancho)</a:t>
            </a:r>
            <a:endParaRPr lang="en-US" dirty="0">
              <a:latin typeface="Arial" panose="020B0604020202020204" pitchFamily="34" charset="0"/>
              <a:cs typeface="Arial" panose="020B0604020202020204" pitchFamily="34" charset="0"/>
            </a:endParaRPr>
          </a:p>
        </p:txBody>
      </p:sp>
      <p:sp>
        <p:nvSpPr>
          <p:cNvPr id="5" name="Text 3"/>
          <p:cNvSpPr/>
          <p:nvPr/>
        </p:nvSpPr>
        <p:spPr>
          <a:xfrm>
            <a:off x="503859" y="3850765"/>
            <a:ext cx="7632025" cy="317540"/>
          </a:xfrm>
          <a:prstGeom prst="rect">
            <a:avLst/>
          </a:prstGeom>
          <a:noFill/>
          <a:ln/>
        </p:spPr>
        <p:txBody>
          <a:bodyPr wrap="none" lIns="0" tIns="0" rIns="0" bIns="0" rtlCol="0" anchor="t"/>
          <a:lstStyle/>
          <a:p>
            <a:pPr marL="342900" indent="-342900" algn="l">
              <a:lnSpc>
                <a:spcPts val="2500"/>
              </a:lnSpc>
              <a:buSzPct val="100000"/>
              <a:buChar char="•"/>
            </a:pPr>
            <a:r>
              <a:rPr lang="es-MX" dirty="0">
                <a:solidFill>
                  <a:srgbClr val="15213F"/>
                </a:solidFill>
                <a:latin typeface="Arial" panose="020B0604020202020204" pitchFamily="34" charset="0"/>
                <a:ea typeface="Roboto" pitchFamily="34" charset="-122"/>
                <a:cs typeface="Arial" panose="020B0604020202020204" pitchFamily="34" charset="0"/>
              </a:rPr>
              <a:t>Frecuentemente cubierto por suelo denso y vegetación.</a:t>
            </a:r>
            <a:endParaRPr lang="en-US" dirty="0">
              <a:latin typeface="Arial" panose="020B0604020202020204" pitchFamily="34" charset="0"/>
              <a:cs typeface="Arial" panose="020B0604020202020204" pitchFamily="34" charset="0"/>
            </a:endParaRPr>
          </a:p>
        </p:txBody>
      </p:sp>
      <p:sp>
        <p:nvSpPr>
          <p:cNvPr id="6" name="Text 4"/>
          <p:cNvSpPr/>
          <p:nvPr/>
        </p:nvSpPr>
        <p:spPr>
          <a:xfrm>
            <a:off x="503859" y="4237718"/>
            <a:ext cx="7632025" cy="317540"/>
          </a:xfrm>
          <a:prstGeom prst="rect">
            <a:avLst/>
          </a:prstGeom>
          <a:noFill/>
          <a:ln/>
        </p:spPr>
        <p:txBody>
          <a:bodyPr wrap="none" lIns="0" tIns="0" rIns="0" bIns="0" rtlCol="0" anchor="t"/>
          <a:lstStyle/>
          <a:p>
            <a:pPr marL="342900" indent="-342900" algn="l">
              <a:lnSpc>
                <a:spcPts val="2500"/>
              </a:lnSpc>
              <a:buSzPct val="100000"/>
              <a:buChar char="•"/>
            </a:pPr>
            <a:r>
              <a:rPr lang="es-MX" dirty="0">
                <a:solidFill>
                  <a:srgbClr val="15213F"/>
                </a:solidFill>
                <a:latin typeface="Arial" panose="020B0604020202020204" pitchFamily="34" charset="0"/>
                <a:ea typeface="Roboto" pitchFamily="34" charset="-122"/>
                <a:cs typeface="Arial" panose="020B0604020202020204" pitchFamily="34" charset="0"/>
              </a:rPr>
              <a:t>Propiedades físicas sin suficiente contraste</a:t>
            </a:r>
            <a:endParaRPr lang="en-US" dirty="0">
              <a:latin typeface="Arial" panose="020B0604020202020204" pitchFamily="34" charset="0"/>
              <a:cs typeface="Arial" panose="020B0604020202020204" pitchFamily="34" charset="0"/>
            </a:endParaRPr>
          </a:p>
        </p:txBody>
      </p:sp>
      <p:sp>
        <p:nvSpPr>
          <p:cNvPr id="7" name="Text 5"/>
          <p:cNvSpPr/>
          <p:nvPr/>
        </p:nvSpPr>
        <p:spPr>
          <a:xfrm>
            <a:off x="503859" y="4624671"/>
            <a:ext cx="7632025" cy="317540"/>
          </a:xfrm>
          <a:prstGeom prst="rect">
            <a:avLst/>
          </a:prstGeom>
          <a:noFill/>
          <a:ln/>
        </p:spPr>
        <p:txBody>
          <a:bodyPr wrap="none" lIns="0" tIns="0" rIns="0" bIns="0" rtlCol="0" anchor="t"/>
          <a:lstStyle/>
          <a:p>
            <a:pPr marL="342900" indent="-342900" algn="l">
              <a:lnSpc>
                <a:spcPts val="2500"/>
              </a:lnSpc>
              <a:buSzPct val="100000"/>
              <a:buChar char="•"/>
            </a:pPr>
            <a:r>
              <a:rPr lang="es-MX" dirty="0">
                <a:solidFill>
                  <a:srgbClr val="15213F"/>
                </a:solidFill>
                <a:latin typeface="Arial" panose="020B0604020202020204" pitchFamily="34" charset="0"/>
                <a:ea typeface="Roboto" pitchFamily="34" charset="-122"/>
                <a:cs typeface="Arial" panose="020B0604020202020204" pitchFamily="34" charset="0"/>
              </a:rPr>
              <a:t>Eficacia limitada de los métodos geofísicos convencionales</a:t>
            </a:r>
            <a:endParaRPr lang="en-US" dirty="0">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BF41BA34-4894-726E-E42D-19A8844799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182" y="5159198"/>
            <a:ext cx="4767377" cy="27588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59BFF404-34FA-DABD-B6BC-53436E3B3A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3783" y="746384"/>
            <a:ext cx="5442758" cy="4602123"/>
          </a:xfrm>
          <a:prstGeom prst="rect">
            <a:avLst/>
          </a:prstGeom>
          <a:noFill/>
          <a:extLst>
            <a:ext uri="{909E8E84-426E-40DD-AFC4-6F175D3DCCD1}">
              <a14:hiddenFill xmlns:a14="http://schemas.microsoft.com/office/drawing/2010/main">
                <a:solidFill>
                  <a:srgbClr val="FFFFFF"/>
                </a:solidFill>
              </a14:hiddenFill>
            </a:ext>
          </a:extLst>
        </p:spPr>
      </p:pic>
      <p:sp>
        <p:nvSpPr>
          <p:cNvPr id="10" name="Text 6"/>
          <p:cNvSpPr/>
          <p:nvPr/>
        </p:nvSpPr>
        <p:spPr>
          <a:xfrm>
            <a:off x="503857" y="1655994"/>
            <a:ext cx="7632025" cy="952619"/>
          </a:xfrm>
          <a:prstGeom prst="rect">
            <a:avLst/>
          </a:prstGeom>
          <a:noFill/>
          <a:ln/>
        </p:spPr>
        <p:txBody>
          <a:bodyPr wrap="square" lIns="0" tIns="0" rIns="0" bIns="0" rtlCol="0" anchor="t"/>
          <a:lstStyle/>
          <a:p>
            <a:pPr marL="0" indent="0" algn="l">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Las pegmatitas LCT (litio-cesio-tantalio) son rocas ígneas de grano muy grueso que concentran estos elementos críticos, pero su exploración tradicional es costosa y requiere mucho tiempo.</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000369"/>
            <a:ext cx="8210193" cy="620078"/>
          </a:xfrm>
          <a:prstGeom prst="rect">
            <a:avLst/>
          </a:prstGeom>
          <a:noFill/>
          <a:ln/>
        </p:spPr>
        <p:txBody>
          <a:bodyPr wrap="none" lIns="0" tIns="0" rIns="0" bIns="0" rtlCol="0" anchor="t"/>
          <a:lstStyle/>
          <a:p>
            <a:pPr marL="0" indent="0" algn="l">
              <a:lnSpc>
                <a:spcPts val="4850"/>
              </a:lnSpc>
              <a:buNone/>
            </a:pPr>
            <a:r>
              <a:rPr lang="es-MX" sz="4000" dirty="0">
                <a:solidFill>
                  <a:srgbClr val="3257B8"/>
                </a:solidFill>
                <a:latin typeface="Arial" panose="020B0604020202020204" pitchFamily="34" charset="0"/>
                <a:ea typeface="Roboto Slab" pitchFamily="34" charset="-122"/>
                <a:cs typeface="Arial" panose="020B0604020202020204" pitchFamily="34" charset="0"/>
              </a:rPr>
              <a:t>Limitaciones de los métodos tradicionales</a:t>
            </a:r>
            <a:endParaRPr lang="en-US" sz="4000" dirty="0">
              <a:latin typeface="Arial" panose="020B0604020202020204" pitchFamily="34" charset="0"/>
              <a:cs typeface="Arial" panose="020B0604020202020204" pitchFamily="34" charset="0"/>
            </a:endParaRPr>
          </a:p>
        </p:txBody>
      </p:sp>
      <p:sp>
        <p:nvSpPr>
          <p:cNvPr id="3" name="Shape 1"/>
          <p:cNvSpPr/>
          <p:nvPr/>
        </p:nvSpPr>
        <p:spPr>
          <a:xfrm>
            <a:off x="793790" y="3017282"/>
            <a:ext cx="6422231" cy="1506736"/>
          </a:xfrm>
          <a:prstGeom prst="roundRect">
            <a:avLst>
              <a:gd name="adj" fmla="val 7282"/>
            </a:avLst>
          </a:prstGeom>
          <a:solidFill>
            <a:srgbClr val="FBFCFE"/>
          </a:solidFill>
          <a:ln w="22860">
            <a:solidFill>
              <a:srgbClr val="CFD2D8"/>
            </a:solidFill>
            <a:prstDash val="solid"/>
          </a:ln>
        </p:spPr>
        <p:txBody>
          <a:bodyPr/>
          <a:lstStyle/>
          <a:p>
            <a:endParaRPr lang="en-US">
              <a:latin typeface="Arial" panose="020B0604020202020204" pitchFamily="34" charset="0"/>
              <a:cs typeface="Arial" panose="020B0604020202020204" pitchFamily="34" charset="0"/>
            </a:endParaRPr>
          </a:p>
        </p:txBody>
      </p:sp>
      <p:pic>
        <p:nvPicPr>
          <p:cNvPr id="4" name="Image 0" descr="preencoded.png"/>
          <p:cNvPicPr>
            <a:picLocks noChangeAspect="1"/>
          </p:cNvPicPr>
          <p:nvPr/>
        </p:nvPicPr>
        <p:blipFill>
          <a:blip r:embed="rId3"/>
          <a:stretch>
            <a:fillRect/>
          </a:stretch>
        </p:blipFill>
        <p:spPr>
          <a:xfrm>
            <a:off x="770930" y="3017282"/>
            <a:ext cx="91440" cy="1506736"/>
          </a:xfrm>
          <a:prstGeom prst="rect">
            <a:avLst/>
          </a:prstGeom>
        </p:spPr>
      </p:pic>
      <p:sp>
        <p:nvSpPr>
          <p:cNvPr id="5" name="Text 2"/>
          <p:cNvSpPr/>
          <p:nvPr/>
        </p:nvSpPr>
        <p:spPr>
          <a:xfrm>
            <a:off x="1083588" y="3238500"/>
            <a:ext cx="2779990" cy="310158"/>
          </a:xfrm>
          <a:prstGeom prst="rect">
            <a:avLst/>
          </a:prstGeom>
          <a:noFill/>
          <a:ln/>
        </p:spPr>
        <p:txBody>
          <a:bodyPr wrap="none" lIns="0" tIns="0" rIns="0" bIns="0" rtlCol="0" anchor="t"/>
          <a:lstStyle/>
          <a:p>
            <a:pPr marL="0" indent="0" algn="l">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Análisis</a:t>
            </a:r>
            <a:r>
              <a:rPr lang="en-US" sz="2400" dirty="0">
                <a:solidFill>
                  <a:srgbClr val="15213F"/>
                </a:solidFill>
                <a:latin typeface="Arial" panose="020B0604020202020204" pitchFamily="34" charset="0"/>
                <a:ea typeface="Roboto Slab" pitchFamily="34" charset="-122"/>
                <a:cs typeface="Arial" panose="020B0604020202020204" pitchFamily="34" charset="0"/>
              </a:rPr>
              <a:t> ICP-MS de </a:t>
            </a:r>
            <a:r>
              <a:rPr lang="en-US" sz="2400" dirty="0" err="1">
                <a:solidFill>
                  <a:srgbClr val="15213F"/>
                </a:solidFill>
                <a:latin typeface="Arial" panose="020B0604020202020204" pitchFamily="34" charset="0"/>
                <a:ea typeface="Roboto Slab" pitchFamily="34" charset="-122"/>
                <a:cs typeface="Arial" panose="020B0604020202020204" pitchFamily="34" charset="0"/>
              </a:rPr>
              <a:t>muestra</a:t>
            </a:r>
            <a:r>
              <a:rPr lang="en-US" sz="2400" dirty="0">
                <a:solidFill>
                  <a:srgbClr val="15213F"/>
                </a:solidFill>
                <a:latin typeface="Arial" panose="020B0604020202020204" pitchFamily="34" charset="0"/>
                <a:ea typeface="Roboto Slab" pitchFamily="34" charset="-122"/>
                <a:cs typeface="Arial" panose="020B0604020202020204" pitchFamily="34" charset="0"/>
              </a:rPr>
              <a:t> </a:t>
            </a:r>
            <a:r>
              <a:rPr lang="en-US" sz="2400" dirty="0" err="1">
                <a:solidFill>
                  <a:srgbClr val="15213F"/>
                </a:solidFill>
                <a:latin typeface="Arial" panose="020B0604020202020204" pitchFamily="34" charset="0"/>
                <a:ea typeface="Roboto Slab" pitchFamily="34" charset="-122"/>
                <a:cs typeface="Arial" panose="020B0604020202020204" pitchFamily="34" charset="0"/>
              </a:rPr>
              <a:t>completa</a:t>
            </a:r>
            <a:endParaRPr lang="en-US" sz="2400" dirty="0">
              <a:latin typeface="Arial" panose="020B0604020202020204" pitchFamily="34" charset="0"/>
              <a:cs typeface="Arial" panose="020B0604020202020204" pitchFamily="34" charset="0"/>
            </a:endParaRPr>
          </a:p>
        </p:txBody>
      </p:sp>
      <p:sp>
        <p:nvSpPr>
          <p:cNvPr id="6" name="Text 3"/>
          <p:cNvSpPr/>
          <p:nvPr/>
        </p:nvSpPr>
        <p:spPr>
          <a:xfrm>
            <a:off x="1083588" y="3667720"/>
            <a:ext cx="5911215" cy="635079"/>
          </a:xfrm>
          <a:prstGeom prst="rect">
            <a:avLst/>
          </a:prstGeom>
          <a:noFill/>
          <a:ln/>
        </p:spPr>
        <p:txBody>
          <a:bodyPr wrap="square" lIns="0" tIns="0" rIns="0" bIns="0" rtlCol="0" anchor="t"/>
          <a:lstStyle/>
          <a:p>
            <a:pPr marL="0" indent="0" algn="l">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ICP-MS e ICP-OES son técnicas lentas y costosas para el análisis de muestras masivas</a:t>
            </a:r>
            <a:endParaRPr lang="en-US" dirty="0">
              <a:latin typeface="Arial" panose="020B0604020202020204" pitchFamily="34" charset="0"/>
              <a:cs typeface="Arial" panose="020B0604020202020204" pitchFamily="34" charset="0"/>
            </a:endParaRPr>
          </a:p>
        </p:txBody>
      </p:sp>
      <p:sp>
        <p:nvSpPr>
          <p:cNvPr id="7" name="Shape 4"/>
          <p:cNvSpPr/>
          <p:nvPr/>
        </p:nvSpPr>
        <p:spPr>
          <a:xfrm>
            <a:off x="7414379" y="3017282"/>
            <a:ext cx="6422231" cy="1506736"/>
          </a:xfrm>
          <a:prstGeom prst="roundRect">
            <a:avLst>
              <a:gd name="adj" fmla="val 7282"/>
            </a:avLst>
          </a:prstGeom>
          <a:solidFill>
            <a:srgbClr val="FBFCFE"/>
          </a:solidFill>
          <a:ln w="22860">
            <a:solidFill>
              <a:srgbClr val="CFD2D8"/>
            </a:solidFill>
            <a:prstDash val="solid"/>
          </a:ln>
        </p:spPr>
        <p:txBody>
          <a:bodyPr/>
          <a:lstStyle/>
          <a:p>
            <a:endParaRPr lang="en-US">
              <a:latin typeface="Arial" panose="020B0604020202020204" pitchFamily="34" charset="0"/>
              <a:cs typeface="Arial" panose="020B0604020202020204" pitchFamily="34" charset="0"/>
            </a:endParaRPr>
          </a:p>
        </p:txBody>
      </p:sp>
      <p:pic>
        <p:nvPicPr>
          <p:cNvPr id="8" name="Image 1" descr="preencoded.png"/>
          <p:cNvPicPr>
            <a:picLocks noChangeAspect="1"/>
          </p:cNvPicPr>
          <p:nvPr/>
        </p:nvPicPr>
        <p:blipFill>
          <a:blip r:embed="rId3"/>
          <a:stretch>
            <a:fillRect/>
          </a:stretch>
        </p:blipFill>
        <p:spPr>
          <a:xfrm>
            <a:off x="7391519" y="3017282"/>
            <a:ext cx="91440" cy="1506736"/>
          </a:xfrm>
          <a:prstGeom prst="rect">
            <a:avLst/>
          </a:prstGeom>
        </p:spPr>
      </p:pic>
      <p:sp>
        <p:nvSpPr>
          <p:cNvPr id="9" name="Text 5"/>
          <p:cNvSpPr/>
          <p:nvPr/>
        </p:nvSpPr>
        <p:spPr>
          <a:xfrm>
            <a:off x="7704177" y="3238500"/>
            <a:ext cx="3230404" cy="310158"/>
          </a:xfrm>
          <a:prstGeom prst="rect">
            <a:avLst/>
          </a:prstGeom>
          <a:noFill/>
          <a:ln/>
        </p:spPr>
        <p:txBody>
          <a:bodyPr wrap="none" lIns="0" tIns="0" rIns="0" bIns="0" rtlCol="0" anchor="t"/>
          <a:lstStyle/>
          <a:p>
            <a:pPr marL="0" indent="0" algn="l">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Restricciones</a:t>
            </a:r>
            <a:r>
              <a:rPr lang="en-US" sz="2400" dirty="0">
                <a:solidFill>
                  <a:srgbClr val="15213F"/>
                </a:solidFill>
                <a:latin typeface="Arial" panose="020B0604020202020204" pitchFamily="34" charset="0"/>
                <a:ea typeface="Roboto Slab" pitchFamily="34" charset="-122"/>
                <a:cs typeface="Arial" panose="020B0604020202020204" pitchFamily="34" charset="0"/>
              </a:rPr>
              <a:t> </a:t>
            </a:r>
            <a:r>
              <a:rPr lang="en-US" sz="2400" dirty="0" err="1">
                <a:solidFill>
                  <a:srgbClr val="15213F"/>
                </a:solidFill>
                <a:latin typeface="Arial" panose="020B0604020202020204" pitchFamily="34" charset="0"/>
                <a:ea typeface="Roboto Slab" pitchFamily="34" charset="-122"/>
                <a:cs typeface="Arial" panose="020B0604020202020204" pitchFamily="34" charset="0"/>
              </a:rPr>
              <a:t>ambientales</a:t>
            </a:r>
            <a:endParaRPr lang="en-US" sz="2400" dirty="0">
              <a:latin typeface="Arial" panose="020B0604020202020204" pitchFamily="34" charset="0"/>
              <a:cs typeface="Arial" panose="020B0604020202020204" pitchFamily="34" charset="0"/>
            </a:endParaRPr>
          </a:p>
        </p:txBody>
      </p:sp>
      <p:sp>
        <p:nvSpPr>
          <p:cNvPr id="10" name="Text 6"/>
          <p:cNvSpPr/>
          <p:nvPr/>
        </p:nvSpPr>
        <p:spPr>
          <a:xfrm>
            <a:off x="7704177" y="3667720"/>
            <a:ext cx="5911215" cy="635079"/>
          </a:xfrm>
          <a:prstGeom prst="rect">
            <a:avLst/>
          </a:prstGeom>
          <a:noFill/>
          <a:ln/>
        </p:spPr>
        <p:txBody>
          <a:bodyPr wrap="square" lIns="0" tIns="0" rIns="0" bIns="0" rtlCol="0" anchor="t"/>
          <a:lstStyle/>
          <a:p>
            <a:pPr marL="0" indent="0" algn="l">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El uso de ácidos corrosivos presenta riesgos de seguridad y limitaciones ambientales.</a:t>
            </a:r>
            <a:endParaRPr lang="en-US" dirty="0">
              <a:latin typeface="Arial" panose="020B0604020202020204" pitchFamily="34" charset="0"/>
              <a:cs typeface="Arial" panose="020B0604020202020204" pitchFamily="34" charset="0"/>
            </a:endParaRPr>
          </a:p>
        </p:txBody>
      </p:sp>
      <p:sp>
        <p:nvSpPr>
          <p:cNvPr id="11" name="Shape 7"/>
          <p:cNvSpPr/>
          <p:nvPr/>
        </p:nvSpPr>
        <p:spPr>
          <a:xfrm>
            <a:off x="793790" y="4722376"/>
            <a:ext cx="6422231" cy="1506736"/>
          </a:xfrm>
          <a:prstGeom prst="roundRect">
            <a:avLst>
              <a:gd name="adj" fmla="val 7282"/>
            </a:avLst>
          </a:prstGeom>
          <a:solidFill>
            <a:srgbClr val="FBFCFE"/>
          </a:solidFill>
          <a:ln w="22860">
            <a:solidFill>
              <a:srgbClr val="CFD2D8"/>
            </a:solidFill>
            <a:prstDash val="solid"/>
          </a:ln>
        </p:spPr>
        <p:txBody>
          <a:bodyPr/>
          <a:lstStyle/>
          <a:p>
            <a:endParaRPr lang="en-US">
              <a:latin typeface="Arial" panose="020B0604020202020204" pitchFamily="34" charset="0"/>
              <a:cs typeface="Arial" panose="020B0604020202020204" pitchFamily="34" charset="0"/>
            </a:endParaRPr>
          </a:p>
        </p:txBody>
      </p:sp>
      <p:pic>
        <p:nvPicPr>
          <p:cNvPr id="12" name="Image 2" descr="preencoded.png"/>
          <p:cNvPicPr>
            <a:picLocks noChangeAspect="1"/>
          </p:cNvPicPr>
          <p:nvPr/>
        </p:nvPicPr>
        <p:blipFill>
          <a:blip r:embed="rId3"/>
          <a:stretch>
            <a:fillRect/>
          </a:stretch>
        </p:blipFill>
        <p:spPr>
          <a:xfrm>
            <a:off x="770930" y="4722376"/>
            <a:ext cx="91440" cy="1506736"/>
          </a:xfrm>
          <a:prstGeom prst="rect">
            <a:avLst/>
          </a:prstGeom>
        </p:spPr>
      </p:pic>
      <p:sp>
        <p:nvSpPr>
          <p:cNvPr id="13" name="Text 8"/>
          <p:cNvSpPr/>
          <p:nvPr/>
        </p:nvSpPr>
        <p:spPr>
          <a:xfrm>
            <a:off x="1083588" y="4943594"/>
            <a:ext cx="2480905" cy="310158"/>
          </a:xfrm>
          <a:prstGeom prst="rect">
            <a:avLst/>
          </a:prstGeom>
          <a:noFill/>
          <a:ln/>
        </p:spPr>
        <p:txBody>
          <a:bodyPr wrap="none" lIns="0" tIns="0" rIns="0" bIns="0" rtlCol="0" anchor="t"/>
          <a:lstStyle/>
          <a:p>
            <a:pPr marL="0" indent="0" algn="l">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Limitaciones</a:t>
            </a:r>
            <a:r>
              <a:rPr lang="en-US" sz="2400" dirty="0">
                <a:solidFill>
                  <a:srgbClr val="15213F"/>
                </a:solidFill>
                <a:latin typeface="Arial" panose="020B0604020202020204" pitchFamily="34" charset="0"/>
                <a:ea typeface="Roboto Slab" pitchFamily="34" charset="-122"/>
                <a:cs typeface="Arial" panose="020B0604020202020204" pitchFamily="34" charset="0"/>
              </a:rPr>
              <a:t> de </a:t>
            </a:r>
            <a:r>
              <a:rPr lang="en-US" sz="2400" dirty="0" err="1">
                <a:solidFill>
                  <a:srgbClr val="15213F"/>
                </a:solidFill>
                <a:latin typeface="Arial" panose="020B0604020202020204" pitchFamily="34" charset="0"/>
                <a:ea typeface="Roboto Slab" pitchFamily="34" charset="-122"/>
                <a:cs typeface="Arial" panose="020B0604020202020204" pitchFamily="34" charset="0"/>
              </a:rPr>
              <a:t>pLIBS</a:t>
            </a:r>
            <a:endParaRPr lang="en-US" sz="2400" dirty="0">
              <a:latin typeface="Arial" panose="020B0604020202020204" pitchFamily="34" charset="0"/>
              <a:cs typeface="Arial" panose="020B0604020202020204" pitchFamily="34" charset="0"/>
            </a:endParaRPr>
          </a:p>
        </p:txBody>
      </p:sp>
      <p:sp>
        <p:nvSpPr>
          <p:cNvPr id="14" name="Text 9"/>
          <p:cNvSpPr/>
          <p:nvPr/>
        </p:nvSpPr>
        <p:spPr>
          <a:xfrm>
            <a:off x="1083588" y="5372814"/>
            <a:ext cx="5911215" cy="635079"/>
          </a:xfrm>
          <a:prstGeom prst="rect">
            <a:avLst/>
          </a:prstGeom>
          <a:noFill/>
          <a:ln/>
        </p:spPr>
        <p:txBody>
          <a:bodyPr wrap="square" lIns="0" tIns="0" rIns="0" bIns="0" rtlCol="0" anchor="t"/>
          <a:lstStyle/>
          <a:p>
            <a:pPr marL="0" indent="0" algn="l">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Requiere secado, pulverización y calibraciones especializadas para el análisis de suelo.</a:t>
            </a:r>
            <a:endParaRPr lang="en-US" dirty="0">
              <a:latin typeface="Arial" panose="020B0604020202020204" pitchFamily="34" charset="0"/>
              <a:cs typeface="Arial" panose="020B0604020202020204" pitchFamily="34" charset="0"/>
            </a:endParaRPr>
          </a:p>
        </p:txBody>
      </p:sp>
      <p:sp>
        <p:nvSpPr>
          <p:cNvPr id="15" name="Shape 10"/>
          <p:cNvSpPr/>
          <p:nvPr/>
        </p:nvSpPr>
        <p:spPr>
          <a:xfrm>
            <a:off x="7414379" y="4722376"/>
            <a:ext cx="6422231" cy="1506736"/>
          </a:xfrm>
          <a:prstGeom prst="roundRect">
            <a:avLst>
              <a:gd name="adj" fmla="val 7282"/>
            </a:avLst>
          </a:prstGeom>
          <a:solidFill>
            <a:srgbClr val="FBFCFE"/>
          </a:solidFill>
          <a:ln w="22860">
            <a:solidFill>
              <a:srgbClr val="CFD2D8"/>
            </a:solidFill>
            <a:prstDash val="solid"/>
          </a:ln>
        </p:spPr>
        <p:txBody>
          <a:bodyPr/>
          <a:lstStyle/>
          <a:p>
            <a:endParaRPr lang="en-US">
              <a:latin typeface="Arial" panose="020B0604020202020204" pitchFamily="34" charset="0"/>
              <a:cs typeface="Arial" panose="020B0604020202020204" pitchFamily="34" charset="0"/>
            </a:endParaRPr>
          </a:p>
        </p:txBody>
      </p:sp>
      <p:pic>
        <p:nvPicPr>
          <p:cNvPr id="16" name="Image 3" descr="preencoded.png"/>
          <p:cNvPicPr>
            <a:picLocks noChangeAspect="1"/>
          </p:cNvPicPr>
          <p:nvPr/>
        </p:nvPicPr>
        <p:blipFill>
          <a:blip r:embed="rId3"/>
          <a:stretch>
            <a:fillRect/>
          </a:stretch>
        </p:blipFill>
        <p:spPr>
          <a:xfrm>
            <a:off x="7391519" y="4722376"/>
            <a:ext cx="91440" cy="1506736"/>
          </a:xfrm>
          <a:prstGeom prst="rect">
            <a:avLst/>
          </a:prstGeom>
        </p:spPr>
      </p:pic>
      <p:sp>
        <p:nvSpPr>
          <p:cNvPr id="17" name="Text 11"/>
          <p:cNvSpPr/>
          <p:nvPr/>
        </p:nvSpPr>
        <p:spPr>
          <a:xfrm>
            <a:off x="7704177" y="4943594"/>
            <a:ext cx="2480905" cy="310158"/>
          </a:xfrm>
          <a:prstGeom prst="rect">
            <a:avLst/>
          </a:prstGeom>
          <a:noFill/>
          <a:ln/>
        </p:spPr>
        <p:txBody>
          <a:bodyPr wrap="none" lIns="0" tIns="0" rIns="0" bIns="0" rtlCol="0" anchor="t"/>
          <a:lstStyle/>
          <a:p>
            <a:pPr marL="0" indent="0" algn="l">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Incapacidad</a:t>
            </a:r>
            <a:r>
              <a:rPr lang="en-US" sz="2400" dirty="0">
                <a:solidFill>
                  <a:srgbClr val="15213F"/>
                </a:solidFill>
                <a:latin typeface="Arial" panose="020B0604020202020204" pitchFamily="34" charset="0"/>
                <a:ea typeface="Roboto Slab" pitchFamily="34" charset="-122"/>
                <a:cs typeface="Arial" panose="020B0604020202020204" pitchFamily="34" charset="0"/>
              </a:rPr>
              <a:t> de </a:t>
            </a:r>
            <a:r>
              <a:rPr lang="en-US" sz="2400" dirty="0" err="1">
                <a:solidFill>
                  <a:srgbClr val="15213F"/>
                </a:solidFill>
                <a:latin typeface="Arial" panose="020B0604020202020204" pitchFamily="34" charset="0"/>
                <a:ea typeface="Roboto Slab" pitchFamily="34" charset="-122"/>
                <a:cs typeface="Arial" panose="020B0604020202020204" pitchFamily="34" charset="0"/>
              </a:rPr>
              <a:t>pXRF</a:t>
            </a:r>
            <a:endParaRPr lang="en-US" sz="2400" dirty="0">
              <a:latin typeface="Arial" panose="020B0604020202020204" pitchFamily="34" charset="0"/>
              <a:cs typeface="Arial" panose="020B0604020202020204" pitchFamily="34" charset="0"/>
            </a:endParaRPr>
          </a:p>
        </p:txBody>
      </p:sp>
      <p:sp>
        <p:nvSpPr>
          <p:cNvPr id="18" name="Text 12"/>
          <p:cNvSpPr/>
          <p:nvPr/>
        </p:nvSpPr>
        <p:spPr>
          <a:xfrm>
            <a:off x="7704177" y="5372813"/>
            <a:ext cx="5936519" cy="748287"/>
          </a:xfrm>
          <a:prstGeom prst="rect">
            <a:avLst/>
          </a:prstGeom>
          <a:noFill/>
          <a:ln/>
        </p:spPr>
        <p:txBody>
          <a:bodyPr wrap="none" lIns="0" tIns="0" rIns="0" bIns="0" rtlCol="0" anchor="t"/>
          <a:lstStyle/>
          <a:p>
            <a:pPr marL="0" indent="0" algn="l">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La fluorescencia de rayos X portátil no puede detectar </a:t>
            </a:r>
          </a:p>
          <a:p>
            <a:pPr marL="0" indent="0" algn="l">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directamente el litio</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1"/>
          <p:cNvSpPr/>
          <p:nvPr/>
        </p:nvSpPr>
        <p:spPr>
          <a:xfrm>
            <a:off x="624483" y="3717196"/>
            <a:ext cx="1951434" cy="243840"/>
          </a:xfrm>
          <a:prstGeom prst="rect">
            <a:avLst/>
          </a:prstGeom>
          <a:noFill/>
          <a:ln/>
        </p:spPr>
        <p:txBody>
          <a:bodyPr wrap="none" lIns="0" tIns="0" rIns="0" bIns="0" rtlCol="0" anchor="t"/>
          <a:lstStyle/>
          <a:p>
            <a:pPr marL="0" indent="0" algn="l">
              <a:lnSpc>
                <a:spcPts val="1900"/>
              </a:lnSpc>
              <a:buNone/>
            </a:pPr>
            <a:r>
              <a:rPr lang="en-US" sz="2400" dirty="0" err="1">
                <a:solidFill>
                  <a:srgbClr val="3257B8"/>
                </a:solidFill>
                <a:latin typeface="Arial" panose="020B0604020202020204" pitchFamily="34" charset="0"/>
                <a:ea typeface="Roboto Slab" pitchFamily="34" charset="-122"/>
                <a:cs typeface="Arial" panose="020B0604020202020204" pitchFamily="34" charset="0"/>
              </a:rPr>
              <a:t>Desafíos</a:t>
            </a:r>
            <a:r>
              <a:rPr lang="en-US" sz="2400" dirty="0">
                <a:solidFill>
                  <a:srgbClr val="3257B8"/>
                </a:solidFill>
                <a:latin typeface="Arial" panose="020B0604020202020204" pitchFamily="34" charset="0"/>
                <a:ea typeface="Roboto Slab" pitchFamily="34" charset="-122"/>
                <a:cs typeface="Arial" panose="020B0604020202020204" pitchFamily="34" charset="0"/>
              </a:rPr>
              <a:t> </a:t>
            </a:r>
            <a:r>
              <a:rPr lang="en-US" sz="2400" dirty="0" err="1">
                <a:solidFill>
                  <a:srgbClr val="3257B8"/>
                </a:solidFill>
                <a:latin typeface="Arial" panose="020B0604020202020204" pitchFamily="34" charset="0"/>
                <a:ea typeface="Roboto Slab" pitchFamily="34" charset="-122"/>
                <a:cs typeface="Arial" panose="020B0604020202020204" pitchFamily="34" charset="0"/>
              </a:rPr>
              <a:t>específicos</a:t>
            </a:r>
            <a:endParaRPr lang="en-US" sz="2400" dirty="0">
              <a:latin typeface="Arial" panose="020B0604020202020204" pitchFamily="34" charset="0"/>
              <a:cs typeface="Arial" panose="020B0604020202020204" pitchFamily="34" charset="0"/>
            </a:endParaRPr>
          </a:p>
        </p:txBody>
      </p:sp>
      <p:sp>
        <p:nvSpPr>
          <p:cNvPr id="4" name="Text 2"/>
          <p:cNvSpPr/>
          <p:nvPr/>
        </p:nvSpPr>
        <p:spPr>
          <a:xfrm>
            <a:off x="624483" y="4182805"/>
            <a:ext cx="6500336" cy="249674"/>
          </a:xfrm>
          <a:prstGeom prst="rect">
            <a:avLst/>
          </a:prstGeom>
          <a:noFill/>
          <a:ln/>
        </p:spPr>
        <p:txBody>
          <a:bodyPr wrap="none" lIns="0" tIns="0" rIns="0" bIns="0" rtlCol="0" anchor="t"/>
          <a:lstStyle/>
          <a:p>
            <a:pPr marL="342900" indent="-342900" algn="l">
              <a:lnSpc>
                <a:spcPts val="1950"/>
              </a:lnSpc>
              <a:buSzPct val="100000"/>
              <a:buChar char="•"/>
            </a:pPr>
            <a:r>
              <a:rPr lang="es-MX" dirty="0">
                <a:solidFill>
                  <a:srgbClr val="15213F"/>
                </a:solidFill>
                <a:latin typeface="Arial" panose="020B0604020202020204" pitchFamily="34" charset="0"/>
                <a:ea typeface="Roboto" pitchFamily="34" charset="-122"/>
                <a:cs typeface="Arial" panose="020B0604020202020204" pitchFamily="34" charset="0"/>
              </a:rPr>
              <a:t>Amplia variedad de climas y tipos de rocas.</a:t>
            </a:r>
            <a:endParaRPr lang="en-US" dirty="0">
              <a:latin typeface="Arial" panose="020B0604020202020204" pitchFamily="34" charset="0"/>
              <a:cs typeface="Arial" panose="020B0604020202020204" pitchFamily="34" charset="0"/>
            </a:endParaRPr>
          </a:p>
        </p:txBody>
      </p:sp>
      <p:sp>
        <p:nvSpPr>
          <p:cNvPr id="5" name="Text 3"/>
          <p:cNvSpPr/>
          <p:nvPr/>
        </p:nvSpPr>
        <p:spPr>
          <a:xfrm>
            <a:off x="624483" y="4487010"/>
            <a:ext cx="6500336" cy="249674"/>
          </a:xfrm>
          <a:prstGeom prst="rect">
            <a:avLst/>
          </a:prstGeom>
          <a:noFill/>
          <a:ln/>
        </p:spPr>
        <p:txBody>
          <a:bodyPr wrap="none" lIns="0" tIns="0" rIns="0" bIns="0" rtlCol="0" anchor="t"/>
          <a:lstStyle/>
          <a:p>
            <a:pPr marL="342900" indent="-342900" algn="l">
              <a:lnSpc>
                <a:spcPts val="1950"/>
              </a:lnSpc>
              <a:buSzPct val="100000"/>
              <a:buChar char="•"/>
            </a:pPr>
            <a:r>
              <a:rPr lang="es-MX" dirty="0">
                <a:solidFill>
                  <a:srgbClr val="15213F"/>
                </a:solidFill>
                <a:latin typeface="Arial" panose="020B0604020202020204" pitchFamily="34" charset="0"/>
                <a:ea typeface="Roboto" pitchFamily="34" charset="-122"/>
                <a:cs typeface="Arial" panose="020B0604020202020204" pitchFamily="34" charset="0"/>
              </a:rPr>
              <a:t>Procesos de meteorización tropicales únicos</a:t>
            </a:r>
            <a:endParaRPr lang="en-US" dirty="0">
              <a:latin typeface="Arial" panose="020B0604020202020204" pitchFamily="34" charset="0"/>
              <a:cs typeface="Arial" panose="020B0604020202020204" pitchFamily="34" charset="0"/>
            </a:endParaRPr>
          </a:p>
        </p:txBody>
      </p:sp>
      <p:sp>
        <p:nvSpPr>
          <p:cNvPr id="7" name="Text 5"/>
          <p:cNvSpPr/>
          <p:nvPr/>
        </p:nvSpPr>
        <p:spPr>
          <a:xfrm>
            <a:off x="624483" y="4760883"/>
            <a:ext cx="6500336" cy="249674"/>
          </a:xfrm>
          <a:prstGeom prst="rect">
            <a:avLst/>
          </a:prstGeom>
          <a:noFill/>
          <a:ln/>
        </p:spPr>
        <p:txBody>
          <a:bodyPr wrap="none" lIns="0" tIns="0" rIns="0" bIns="0" rtlCol="0" anchor="t"/>
          <a:lstStyle/>
          <a:p>
            <a:pPr marL="342900" indent="-342900" algn="l">
              <a:lnSpc>
                <a:spcPts val="1950"/>
              </a:lnSpc>
              <a:buSzPct val="100000"/>
              <a:buChar char="•"/>
            </a:pPr>
            <a:r>
              <a:rPr lang="es-MX" dirty="0">
                <a:solidFill>
                  <a:srgbClr val="15213F"/>
                </a:solidFill>
                <a:latin typeface="Arial" panose="020B0604020202020204" pitchFamily="34" charset="0"/>
                <a:ea typeface="Roboto" pitchFamily="34" charset="-122"/>
                <a:cs typeface="Arial" panose="020B0604020202020204" pitchFamily="34" charset="0"/>
              </a:rPr>
              <a:t>Necesidad de recalibrar el algoritmo</a:t>
            </a:r>
            <a:endParaRPr lang="en-US" dirty="0">
              <a:latin typeface="Arial" panose="020B0604020202020204" pitchFamily="34" charset="0"/>
              <a:cs typeface="Arial" panose="020B0604020202020204" pitchFamily="34" charset="0"/>
            </a:endParaRPr>
          </a:p>
        </p:txBody>
      </p:sp>
      <p:sp>
        <p:nvSpPr>
          <p:cNvPr id="8" name="Text 6"/>
          <p:cNvSpPr/>
          <p:nvPr/>
        </p:nvSpPr>
        <p:spPr>
          <a:xfrm>
            <a:off x="624483" y="5435506"/>
            <a:ext cx="1951434" cy="243840"/>
          </a:xfrm>
          <a:prstGeom prst="rect">
            <a:avLst/>
          </a:prstGeom>
          <a:noFill/>
          <a:ln/>
        </p:spPr>
        <p:txBody>
          <a:bodyPr wrap="none" lIns="0" tIns="0" rIns="0" bIns="0" rtlCol="0" anchor="t"/>
          <a:lstStyle/>
          <a:p>
            <a:pPr marL="0" indent="0" algn="l">
              <a:lnSpc>
                <a:spcPts val="1900"/>
              </a:lnSpc>
              <a:buNone/>
            </a:pPr>
            <a:r>
              <a:rPr lang="en-US" sz="2400" dirty="0">
                <a:solidFill>
                  <a:srgbClr val="3257B8"/>
                </a:solidFill>
                <a:latin typeface="Arial" panose="020B0604020202020204" pitchFamily="34" charset="0"/>
                <a:ea typeface="Roboto Slab" pitchFamily="34" charset="-122"/>
                <a:cs typeface="Arial" panose="020B0604020202020204" pitchFamily="34" charset="0"/>
              </a:rPr>
              <a:t>Fuentes de </a:t>
            </a:r>
            <a:r>
              <a:rPr lang="en-US" sz="2400" dirty="0" err="1">
                <a:solidFill>
                  <a:srgbClr val="3257B8"/>
                </a:solidFill>
                <a:latin typeface="Arial" panose="020B0604020202020204" pitchFamily="34" charset="0"/>
                <a:ea typeface="Roboto Slab" pitchFamily="34" charset="-122"/>
                <a:cs typeface="Arial" panose="020B0604020202020204" pitchFamily="34" charset="0"/>
              </a:rPr>
              <a:t>datos</a:t>
            </a:r>
            <a:endParaRPr lang="en-US" sz="2400" dirty="0">
              <a:latin typeface="Arial" panose="020B0604020202020204" pitchFamily="34" charset="0"/>
              <a:cs typeface="Arial" panose="020B0604020202020204" pitchFamily="34" charset="0"/>
            </a:endParaRPr>
          </a:p>
        </p:txBody>
      </p:sp>
      <p:sp>
        <p:nvSpPr>
          <p:cNvPr id="9" name="Text 7"/>
          <p:cNvSpPr/>
          <p:nvPr/>
        </p:nvSpPr>
        <p:spPr>
          <a:xfrm>
            <a:off x="624483" y="5901115"/>
            <a:ext cx="6500336" cy="897718"/>
          </a:xfrm>
          <a:prstGeom prst="rect">
            <a:avLst/>
          </a:prstGeom>
          <a:noFill/>
          <a:ln/>
        </p:spPr>
        <p:txBody>
          <a:bodyPr wrap="square" lIns="0" tIns="0" rIns="0" bIns="0" rtlCol="0" anchor="t"/>
          <a:lstStyle/>
          <a:p>
            <a:pPr marL="0" indent="0" algn="l">
              <a:lnSpc>
                <a:spcPts val="1950"/>
              </a:lnSpc>
              <a:buNone/>
            </a:pPr>
            <a:r>
              <a:rPr lang="es-MX" dirty="0">
                <a:solidFill>
                  <a:srgbClr val="15213F"/>
                </a:solidFill>
                <a:latin typeface="Arial" panose="020B0604020202020204" pitchFamily="34" charset="0"/>
                <a:ea typeface="Roboto" pitchFamily="34" charset="-122"/>
                <a:cs typeface="Arial" panose="020B0604020202020204" pitchFamily="34" charset="0"/>
              </a:rPr>
              <a:t>Bases de datos gratuitas del Servicio Geológico de Colombia con información geoquímica de suelos, rocas y sedimentos en zonas con potencial </a:t>
            </a:r>
            <a:r>
              <a:rPr lang="es-MX" dirty="0" err="1">
                <a:solidFill>
                  <a:srgbClr val="15213F"/>
                </a:solidFill>
                <a:latin typeface="Arial" panose="020B0604020202020204" pitchFamily="34" charset="0"/>
                <a:ea typeface="Roboto" pitchFamily="34" charset="-122"/>
                <a:cs typeface="Arial" panose="020B0604020202020204" pitchFamily="34" charset="0"/>
              </a:rPr>
              <a:t>pegmatítico</a:t>
            </a:r>
            <a:r>
              <a:rPr lang="es-MX" dirty="0">
                <a:solidFill>
                  <a:srgbClr val="15213F"/>
                </a:solidFill>
                <a:latin typeface="Arial" panose="020B0604020202020204" pitchFamily="34" charset="0"/>
                <a:ea typeface="Roboto" pitchFamily="34" charset="-122"/>
                <a:cs typeface="Arial" panose="020B0604020202020204" pitchFamily="34" charset="0"/>
              </a:rPr>
              <a:t> LCT.</a:t>
            </a:r>
            <a:endParaRPr lang="en-US" dirty="0">
              <a:latin typeface="Arial" panose="020B0604020202020204" pitchFamily="34" charset="0"/>
              <a:cs typeface="Arial" panose="020B0604020202020204" pitchFamily="34" charset="0"/>
            </a:endParaRPr>
          </a:p>
        </p:txBody>
      </p:sp>
      <p:pic>
        <p:nvPicPr>
          <p:cNvPr id="10" name="Image 0" descr="preencoded.png"/>
          <p:cNvPicPr>
            <a:picLocks noChangeAspect="1"/>
          </p:cNvPicPr>
          <p:nvPr/>
        </p:nvPicPr>
        <p:blipFill>
          <a:blip r:embed="rId3"/>
          <a:stretch>
            <a:fillRect/>
          </a:stretch>
        </p:blipFill>
        <p:spPr>
          <a:xfrm>
            <a:off x="7513201" y="1326833"/>
            <a:ext cx="6500336" cy="6500336"/>
          </a:xfrm>
          <a:prstGeom prst="rect">
            <a:avLst/>
          </a:prstGeom>
        </p:spPr>
      </p:pic>
      <p:sp>
        <p:nvSpPr>
          <p:cNvPr id="11" name="Text 8"/>
          <p:cNvSpPr/>
          <p:nvPr/>
        </p:nvSpPr>
        <p:spPr>
          <a:xfrm>
            <a:off x="616863" y="2735663"/>
            <a:ext cx="6500336" cy="733053"/>
          </a:xfrm>
          <a:prstGeom prst="rect">
            <a:avLst/>
          </a:prstGeom>
          <a:noFill/>
          <a:ln/>
        </p:spPr>
        <p:txBody>
          <a:bodyPr wrap="square" lIns="0" tIns="0" rIns="0" bIns="0" rtlCol="0" anchor="t"/>
          <a:lstStyle/>
          <a:p>
            <a:pPr marL="0" indent="0" algn="l">
              <a:lnSpc>
                <a:spcPts val="1950"/>
              </a:lnSpc>
              <a:buNone/>
            </a:pPr>
            <a:r>
              <a:rPr lang="es-MX" dirty="0">
                <a:solidFill>
                  <a:srgbClr val="15213F"/>
                </a:solidFill>
                <a:latin typeface="Arial" panose="020B0604020202020204" pitchFamily="34" charset="0"/>
                <a:ea typeface="Roboto" pitchFamily="34" charset="-122"/>
                <a:cs typeface="Arial" panose="020B0604020202020204" pitchFamily="34" charset="0"/>
              </a:rPr>
              <a:t>Colombia presenta condiciones geológicas y pedológicas únicas que requieren una adaptación específica de la metodología para garantizar la precisión y aplicabilidad local.</a:t>
            </a:r>
            <a:endParaRPr lang="en-US" dirty="0">
              <a:latin typeface="Arial" panose="020B0604020202020204" pitchFamily="34" charset="0"/>
              <a:cs typeface="Arial" panose="020B0604020202020204" pitchFamily="34" charset="0"/>
            </a:endParaRPr>
          </a:p>
        </p:txBody>
      </p:sp>
      <p:sp>
        <p:nvSpPr>
          <p:cNvPr id="2" name="Text 0"/>
          <p:cNvSpPr/>
          <p:nvPr/>
        </p:nvSpPr>
        <p:spPr>
          <a:xfrm>
            <a:off x="725329" y="1312029"/>
            <a:ext cx="9290040" cy="796876"/>
          </a:xfrm>
          <a:prstGeom prst="rect">
            <a:avLst/>
          </a:prstGeom>
          <a:noFill/>
          <a:ln/>
        </p:spPr>
        <p:txBody>
          <a:bodyPr wrap="none" lIns="0" tIns="0" rIns="0" bIns="0" rtlCol="0" anchor="t"/>
          <a:lstStyle/>
          <a:p>
            <a:pPr marL="0" indent="0" algn="l">
              <a:lnSpc>
                <a:spcPts val="3800"/>
              </a:lnSpc>
              <a:buNone/>
            </a:pPr>
            <a:r>
              <a:rPr lang="en-US" sz="4000" dirty="0" err="1">
                <a:solidFill>
                  <a:srgbClr val="3257B8"/>
                </a:solidFill>
                <a:latin typeface="Arial" panose="020B0604020202020204" pitchFamily="34" charset="0"/>
                <a:ea typeface="Roboto Slab" pitchFamily="34" charset="-122"/>
                <a:cs typeface="Arial" panose="020B0604020202020204" pitchFamily="34" charset="0"/>
              </a:rPr>
              <a:t>Adaptación</a:t>
            </a:r>
            <a:r>
              <a:rPr lang="en-US" sz="4000" dirty="0">
                <a:solidFill>
                  <a:srgbClr val="3257B8"/>
                </a:solidFill>
                <a:latin typeface="Arial" panose="020B0604020202020204" pitchFamily="34" charset="0"/>
                <a:ea typeface="Roboto Slab" pitchFamily="34" charset="-122"/>
                <a:cs typeface="Arial" panose="020B0604020202020204" pitchFamily="34" charset="0"/>
              </a:rPr>
              <a:t> al </a:t>
            </a:r>
            <a:r>
              <a:rPr lang="en-US" sz="4000" dirty="0" err="1">
                <a:solidFill>
                  <a:srgbClr val="3257B8"/>
                </a:solidFill>
                <a:latin typeface="Arial" panose="020B0604020202020204" pitchFamily="34" charset="0"/>
                <a:ea typeface="Roboto Slab" pitchFamily="34" charset="-122"/>
                <a:cs typeface="Arial" panose="020B0604020202020204" pitchFamily="34" charset="0"/>
              </a:rPr>
              <a:t>contexto</a:t>
            </a:r>
            <a:r>
              <a:rPr lang="en-US" sz="4000" dirty="0">
                <a:solidFill>
                  <a:srgbClr val="3257B8"/>
                </a:solidFill>
                <a:latin typeface="Arial" panose="020B0604020202020204" pitchFamily="34" charset="0"/>
                <a:ea typeface="Roboto Slab" pitchFamily="34" charset="-122"/>
                <a:cs typeface="Arial" panose="020B0604020202020204" pitchFamily="34" charset="0"/>
              </a:rPr>
              <a:t> </a:t>
            </a:r>
            <a:r>
              <a:rPr lang="en-US" sz="4000" dirty="0" err="1">
                <a:solidFill>
                  <a:srgbClr val="3257B8"/>
                </a:solidFill>
                <a:latin typeface="Arial" panose="020B0604020202020204" pitchFamily="34" charset="0"/>
                <a:ea typeface="Roboto Slab" pitchFamily="34" charset="-122"/>
                <a:cs typeface="Arial" panose="020B0604020202020204" pitchFamily="34" charset="0"/>
              </a:rPr>
              <a:t>colombiano</a:t>
            </a:r>
            <a:endParaRPr lang="en-US" sz="4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1930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1224796"/>
            <a:ext cx="4961811" cy="620078"/>
          </a:xfrm>
          <a:prstGeom prst="rect">
            <a:avLst/>
          </a:prstGeom>
          <a:noFill/>
          <a:ln/>
        </p:spPr>
        <p:txBody>
          <a:bodyPr wrap="none" lIns="0" tIns="0" rIns="0" bIns="0" rtlCol="0" anchor="t"/>
          <a:lstStyle/>
          <a:p>
            <a:pPr marL="0" indent="0" algn="l">
              <a:lnSpc>
                <a:spcPts val="4850"/>
              </a:lnSpc>
              <a:buNone/>
            </a:pPr>
            <a:r>
              <a:rPr lang="en-US" sz="4000" dirty="0" err="1">
                <a:solidFill>
                  <a:srgbClr val="3257B8"/>
                </a:solidFill>
                <a:latin typeface="Arial" panose="020B0604020202020204" pitchFamily="34" charset="0"/>
                <a:ea typeface="Roboto Slab" pitchFamily="34" charset="-122"/>
                <a:cs typeface="Arial" panose="020B0604020202020204" pitchFamily="34" charset="0"/>
              </a:rPr>
              <a:t>Objetivos</a:t>
            </a:r>
            <a:r>
              <a:rPr lang="en-US" sz="4000" dirty="0">
                <a:solidFill>
                  <a:srgbClr val="3257B8"/>
                </a:solidFill>
                <a:latin typeface="Arial" panose="020B0604020202020204" pitchFamily="34" charset="0"/>
                <a:ea typeface="Roboto Slab" pitchFamily="34" charset="-122"/>
                <a:cs typeface="Arial" panose="020B0604020202020204" pitchFamily="34" charset="0"/>
              </a:rPr>
              <a:t> del </a:t>
            </a:r>
            <a:r>
              <a:rPr lang="en-US" sz="4000" dirty="0" err="1">
                <a:solidFill>
                  <a:srgbClr val="3257B8"/>
                </a:solidFill>
                <a:latin typeface="Arial" panose="020B0604020202020204" pitchFamily="34" charset="0"/>
                <a:ea typeface="Roboto Slab" pitchFamily="34" charset="-122"/>
                <a:cs typeface="Arial" panose="020B0604020202020204" pitchFamily="34" charset="0"/>
              </a:rPr>
              <a:t>proyecto</a:t>
            </a:r>
            <a:endParaRPr lang="en-US" sz="400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793790" y="2241709"/>
            <a:ext cx="761985" cy="914400"/>
          </a:xfrm>
          <a:prstGeom prst="rect">
            <a:avLst/>
          </a:prstGeom>
        </p:spPr>
      </p:pic>
      <p:sp>
        <p:nvSpPr>
          <p:cNvPr id="4" name="Text 1"/>
          <p:cNvSpPr/>
          <p:nvPr/>
        </p:nvSpPr>
        <p:spPr>
          <a:xfrm>
            <a:off x="1938278" y="2362527"/>
            <a:ext cx="2672834" cy="310158"/>
          </a:xfrm>
          <a:prstGeom prst="rect">
            <a:avLst/>
          </a:prstGeom>
          <a:noFill/>
          <a:ln/>
        </p:spPr>
        <p:txBody>
          <a:bodyPr wrap="none" lIns="0" tIns="0" rIns="0" bIns="0" rtlCol="0" anchor="t"/>
          <a:lstStyle/>
          <a:p>
            <a:pPr marL="0" indent="0" algn="l">
              <a:lnSpc>
                <a:spcPts val="2400"/>
              </a:lnSpc>
              <a:buNone/>
            </a:pPr>
            <a:r>
              <a:rPr lang="es-MX" sz="2000" dirty="0">
                <a:solidFill>
                  <a:srgbClr val="15213F"/>
                </a:solidFill>
                <a:latin typeface="Arial" panose="020B0604020202020204" pitchFamily="34" charset="0"/>
                <a:ea typeface="Roboto Slab" pitchFamily="34" charset="-122"/>
                <a:cs typeface="Arial" panose="020B0604020202020204" pitchFamily="34" charset="0"/>
              </a:rPr>
              <a:t>Planificación e identificación del problema</a:t>
            </a:r>
            <a:endParaRPr lang="en-US" sz="2000" dirty="0">
              <a:latin typeface="Arial" panose="020B0604020202020204" pitchFamily="3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793788" y="3145631"/>
            <a:ext cx="761985" cy="914400"/>
          </a:xfrm>
          <a:prstGeom prst="rect">
            <a:avLst/>
          </a:prstGeom>
        </p:spPr>
      </p:pic>
      <p:sp>
        <p:nvSpPr>
          <p:cNvPr id="7" name="Text 3"/>
          <p:cNvSpPr/>
          <p:nvPr/>
        </p:nvSpPr>
        <p:spPr>
          <a:xfrm>
            <a:off x="1920776" y="3190339"/>
            <a:ext cx="2707838" cy="310158"/>
          </a:xfrm>
          <a:prstGeom prst="rect">
            <a:avLst/>
          </a:prstGeom>
          <a:noFill/>
          <a:ln/>
        </p:spPr>
        <p:txBody>
          <a:bodyPr wrap="none" lIns="0" tIns="0" rIns="0" bIns="0" rtlCol="0" anchor="t"/>
          <a:lstStyle/>
          <a:p>
            <a:pPr marL="0" indent="0" algn="l">
              <a:lnSpc>
                <a:spcPts val="2400"/>
              </a:lnSpc>
              <a:buNone/>
            </a:pPr>
            <a:r>
              <a:rPr lang="es-MX" sz="2000" dirty="0">
                <a:solidFill>
                  <a:srgbClr val="15213F"/>
                </a:solidFill>
                <a:latin typeface="Arial" panose="020B0604020202020204" pitchFamily="34" charset="0"/>
                <a:ea typeface="Roboto Slab" pitchFamily="34" charset="-122"/>
                <a:cs typeface="Arial" panose="020B0604020202020204" pitchFamily="34" charset="0"/>
              </a:rPr>
              <a:t>Creación y gestión de conjuntos de datos</a:t>
            </a:r>
            <a:endParaRPr lang="en-US" sz="2000" dirty="0">
              <a:latin typeface="Arial" panose="020B0604020202020204" pitchFamily="3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793790" y="4052402"/>
            <a:ext cx="761985" cy="914400"/>
          </a:xfrm>
          <a:prstGeom prst="rect">
            <a:avLst/>
          </a:prstGeom>
        </p:spPr>
      </p:pic>
      <p:sp>
        <p:nvSpPr>
          <p:cNvPr id="10" name="Text 5"/>
          <p:cNvSpPr/>
          <p:nvPr/>
        </p:nvSpPr>
        <p:spPr>
          <a:xfrm>
            <a:off x="1946662" y="4095690"/>
            <a:ext cx="3551873" cy="310158"/>
          </a:xfrm>
          <a:prstGeom prst="rect">
            <a:avLst/>
          </a:prstGeom>
          <a:noFill/>
          <a:ln/>
        </p:spPr>
        <p:txBody>
          <a:bodyPr wrap="none" lIns="0" tIns="0" rIns="0" bIns="0" rtlCol="0" anchor="t"/>
          <a:lstStyle/>
          <a:p>
            <a:pPr marL="0" indent="0" algn="l">
              <a:lnSpc>
                <a:spcPts val="2400"/>
              </a:lnSpc>
              <a:buNone/>
            </a:pPr>
            <a:r>
              <a:rPr lang="en-US" sz="2000" dirty="0" err="1">
                <a:solidFill>
                  <a:srgbClr val="15213F"/>
                </a:solidFill>
                <a:latin typeface="Arial" panose="020B0604020202020204" pitchFamily="34" charset="0"/>
                <a:ea typeface="Roboto Slab" pitchFamily="34" charset="-122"/>
                <a:cs typeface="Arial" panose="020B0604020202020204" pitchFamily="34" charset="0"/>
              </a:rPr>
              <a:t>Análisis</a:t>
            </a:r>
            <a:r>
              <a:rPr lang="en-US" sz="2000" dirty="0">
                <a:solidFill>
                  <a:srgbClr val="15213F"/>
                </a:solidFill>
                <a:latin typeface="Arial" panose="020B0604020202020204" pitchFamily="34" charset="0"/>
                <a:ea typeface="Roboto Slab" pitchFamily="34" charset="-122"/>
                <a:cs typeface="Arial" panose="020B0604020202020204" pitchFamily="34" charset="0"/>
              </a:rPr>
              <a:t> de </a:t>
            </a:r>
            <a:r>
              <a:rPr lang="en-US" sz="2000" dirty="0" err="1">
                <a:solidFill>
                  <a:srgbClr val="15213F"/>
                </a:solidFill>
                <a:latin typeface="Arial" panose="020B0604020202020204" pitchFamily="34" charset="0"/>
                <a:ea typeface="Roboto Slab" pitchFamily="34" charset="-122"/>
                <a:cs typeface="Arial" panose="020B0604020202020204" pitchFamily="34" charset="0"/>
              </a:rPr>
              <a:t>datos</a:t>
            </a:r>
            <a:r>
              <a:rPr lang="en-US" sz="2000" dirty="0">
                <a:solidFill>
                  <a:srgbClr val="15213F"/>
                </a:solidFill>
                <a:latin typeface="Arial" panose="020B0604020202020204" pitchFamily="34" charset="0"/>
                <a:ea typeface="Roboto Slab" pitchFamily="34" charset="-122"/>
                <a:cs typeface="Arial" panose="020B0604020202020204" pitchFamily="34" charset="0"/>
              </a:rPr>
              <a:t> </a:t>
            </a:r>
            <a:r>
              <a:rPr lang="en-US" sz="2000" dirty="0" err="1">
                <a:solidFill>
                  <a:srgbClr val="15213F"/>
                </a:solidFill>
                <a:latin typeface="Arial" panose="020B0604020202020204" pitchFamily="34" charset="0"/>
                <a:ea typeface="Roboto Slab" pitchFamily="34" charset="-122"/>
                <a:cs typeface="Arial" panose="020B0604020202020204" pitchFamily="34" charset="0"/>
              </a:rPr>
              <a:t>exploratorios</a:t>
            </a:r>
            <a:endParaRPr lang="en-US" sz="2000" dirty="0">
              <a:latin typeface="Arial" panose="020B0604020202020204" pitchFamily="34" charset="0"/>
              <a:cs typeface="Arial" panose="020B0604020202020204" pitchFamily="34" charset="0"/>
            </a:endParaRPr>
          </a:p>
        </p:txBody>
      </p:sp>
      <p:pic>
        <p:nvPicPr>
          <p:cNvPr id="12" name="Image 3" descr="preencoded.png"/>
          <p:cNvPicPr>
            <a:picLocks noChangeAspect="1"/>
          </p:cNvPicPr>
          <p:nvPr/>
        </p:nvPicPr>
        <p:blipFill>
          <a:blip r:embed="rId6"/>
          <a:stretch>
            <a:fillRect/>
          </a:stretch>
        </p:blipFill>
        <p:spPr>
          <a:xfrm>
            <a:off x="793790" y="4948695"/>
            <a:ext cx="761985" cy="914400"/>
          </a:xfrm>
          <a:prstGeom prst="rect">
            <a:avLst/>
          </a:prstGeom>
        </p:spPr>
      </p:pic>
      <p:sp>
        <p:nvSpPr>
          <p:cNvPr id="13" name="Text 7"/>
          <p:cNvSpPr/>
          <p:nvPr/>
        </p:nvSpPr>
        <p:spPr>
          <a:xfrm>
            <a:off x="1920776" y="5001041"/>
            <a:ext cx="3008114" cy="310158"/>
          </a:xfrm>
          <a:prstGeom prst="rect">
            <a:avLst/>
          </a:prstGeom>
          <a:noFill/>
          <a:ln/>
        </p:spPr>
        <p:txBody>
          <a:bodyPr wrap="none" lIns="0" tIns="0" rIns="0" bIns="0" rtlCol="0" anchor="t"/>
          <a:lstStyle/>
          <a:p>
            <a:pPr marL="0" indent="0" algn="l">
              <a:lnSpc>
                <a:spcPts val="2400"/>
              </a:lnSpc>
              <a:buNone/>
            </a:pPr>
            <a:r>
              <a:rPr lang="en-US" sz="2000" dirty="0">
                <a:solidFill>
                  <a:srgbClr val="15213F"/>
                </a:solidFill>
                <a:latin typeface="Arial" panose="020B0604020202020204" pitchFamily="34" charset="0"/>
                <a:ea typeface="Roboto Slab" pitchFamily="34" charset="-122"/>
                <a:cs typeface="Arial" panose="020B0604020202020204" pitchFamily="34" charset="0"/>
              </a:rPr>
              <a:t>Machine Learning</a:t>
            </a:r>
            <a:endParaRPr lang="en-US" sz="2000" dirty="0">
              <a:latin typeface="Arial" panose="020B0604020202020204" pitchFamily="34" charset="0"/>
              <a:cs typeface="Arial" panose="020B0604020202020204" pitchFamily="34" charset="0"/>
            </a:endParaRPr>
          </a:p>
        </p:txBody>
      </p:sp>
      <p:pic>
        <p:nvPicPr>
          <p:cNvPr id="15" name="Image 0" descr="preencoded.png">
            <a:extLst>
              <a:ext uri="{FF2B5EF4-FFF2-40B4-BE49-F238E27FC236}">
                <a16:creationId xmlns:a16="http://schemas.microsoft.com/office/drawing/2014/main" id="{3122D464-02B1-4954-8CF3-2768E437A75E}"/>
              </a:ext>
            </a:extLst>
          </p:cNvPr>
          <p:cNvPicPr>
            <a:picLocks noChangeAspect="1"/>
          </p:cNvPicPr>
          <p:nvPr/>
        </p:nvPicPr>
        <p:blipFill>
          <a:blip r:embed="rId3"/>
          <a:stretch>
            <a:fillRect/>
          </a:stretch>
        </p:blipFill>
        <p:spPr>
          <a:xfrm>
            <a:off x="793790" y="6779657"/>
            <a:ext cx="761985" cy="914400"/>
          </a:xfrm>
          <a:prstGeom prst="rect">
            <a:avLst/>
          </a:prstGeom>
        </p:spPr>
      </p:pic>
      <p:pic>
        <p:nvPicPr>
          <p:cNvPr id="16" name="Image 0" descr="preencoded.png">
            <a:extLst>
              <a:ext uri="{FF2B5EF4-FFF2-40B4-BE49-F238E27FC236}">
                <a16:creationId xmlns:a16="http://schemas.microsoft.com/office/drawing/2014/main" id="{B47A66AD-C961-4181-B683-680D2B17B53C}"/>
              </a:ext>
            </a:extLst>
          </p:cNvPr>
          <p:cNvPicPr>
            <a:picLocks noChangeAspect="1"/>
          </p:cNvPicPr>
          <p:nvPr/>
        </p:nvPicPr>
        <p:blipFill>
          <a:blip r:embed="rId3"/>
          <a:stretch>
            <a:fillRect/>
          </a:stretch>
        </p:blipFill>
        <p:spPr>
          <a:xfrm>
            <a:off x="793787" y="5865257"/>
            <a:ext cx="761985" cy="914400"/>
          </a:xfrm>
          <a:prstGeom prst="rect">
            <a:avLst/>
          </a:prstGeom>
        </p:spPr>
      </p:pic>
      <p:sp>
        <p:nvSpPr>
          <p:cNvPr id="17" name="Text 7">
            <a:extLst>
              <a:ext uri="{FF2B5EF4-FFF2-40B4-BE49-F238E27FC236}">
                <a16:creationId xmlns:a16="http://schemas.microsoft.com/office/drawing/2014/main" id="{FC4C5DBC-7ACF-471B-A392-032DA4E85095}"/>
              </a:ext>
            </a:extLst>
          </p:cNvPr>
          <p:cNvSpPr/>
          <p:nvPr/>
        </p:nvSpPr>
        <p:spPr>
          <a:xfrm>
            <a:off x="1920776" y="5906392"/>
            <a:ext cx="3008114" cy="310158"/>
          </a:xfrm>
          <a:prstGeom prst="rect">
            <a:avLst/>
          </a:prstGeom>
          <a:noFill/>
          <a:ln/>
        </p:spPr>
        <p:txBody>
          <a:bodyPr wrap="none" lIns="0" tIns="0" rIns="0" bIns="0" rtlCol="0" anchor="t"/>
          <a:lstStyle/>
          <a:p>
            <a:pPr marL="0" indent="0" algn="l">
              <a:lnSpc>
                <a:spcPts val="2400"/>
              </a:lnSpc>
              <a:buNone/>
            </a:pPr>
            <a:r>
              <a:rPr lang="es-MX" sz="2000" dirty="0">
                <a:solidFill>
                  <a:srgbClr val="15213F"/>
                </a:solidFill>
                <a:latin typeface="Arial" panose="020B0604020202020204" pitchFamily="34" charset="0"/>
                <a:ea typeface="Roboto Slab" pitchFamily="34" charset="-122"/>
                <a:cs typeface="Arial" panose="020B0604020202020204" pitchFamily="34" charset="0"/>
              </a:rPr>
              <a:t>Visualización y comunicación de resultados</a:t>
            </a:r>
            <a:endParaRPr lang="en-US" sz="2000" dirty="0">
              <a:latin typeface="Arial" panose="020B0604020202020204" pitchFamily="34" charset="0"/>
              <a:cs typeface="Arial" panose="020B0604020202020204" pitchFamily="34" charset="0"/>
            </a:endParaRPr>
          </a:p>
        </p:txBody>
      </p:sp>
      <p:sp>
        <p:nvSpPr>
          <p:cNvPr id="18" name="Text 7">
            <a:extLst>
              <a:ext uri="{FF2B5EF4-FFF2-40B4-BE49-F238E27FC236}">
                <a16:creationId xmlns:a16="http://schemas.microsoft.com/office/drawing/2014/main" id="{9D6029C0-89C1-4293-9A0B-D38C34952410}"/>
              </a:ext>
            </a:extLst>
          </p:cNvPr>
          <p:cNvSpPr/>
          <p:nvPr/>
        </p:nvSpPr>
        <p:spPr>
          <a:xfrm>
            <a:off x="1920776" y="6811332"/>
            <a:ext cx="3716231" cy="310158"/>
          </a:xfrm>
          <a:prstGeom prst="rect">
            <a:avLst/>
          </a:prstGeom>
          <a:noFill/>
          <a:ln/>
        </p:spPr>
        <p:txBody>
          <a:bodyPr wrap="none" lIns="0" tIns="0" rIns="0" bIns="0" rtlCol="0" anchor="t"/>
          <a:lstStyle/>
          <a:p>
            <a:pPr marL="0" indent="0" algn="l">
              <a:lnSpc>
                <a:spcPts val="2400"/>
              </a:lnSpc>
              <a:buNone/>
            </a:pPr>
            <a:r>
              <a:rPr lang="en-US" sz="2000" dirty="0" err="1">
                <a:solidFill>
                  <a:srgbClr val="15213F"/>
                </a:solidFill>
                <a:latin typeface="Arial" panose="020B0604020202020204" pitchFamily="34" charset="0"/>
                <a:ea typeface="Roboto Slab" pitchFamily="34" charset="-122"/>
                <a:cs typeface="Arial" panose="020B0604020202020204" pitchFamily="34" charset="0"/>
              </a:rPr>
              <a:t>Documentación</a:t>
            </a:r>
            <a:r>
              <a:rPr lang="en-US" sz="2000" dirty="0">
                <a:solidFill>
                  <a:srgbClr val="15213F"/>
                </a:solidFill>
                <a:latin typeface="Arial" panose="020B0604020202020204" pitchFamily="34" charset="0"/>
                <a:ea typeface="Roboto Slab" pitchFamily="34" charset="-122"/>
                <a:cs typeface="Arial" panose="020B0604020202020204" pitchFamily="34" charset="0"/>
              </a:rPr>
              <a:t> y </a:t>
            </a:r>
            <a:r>
              <a:rPr lang="en-US" sz="2000" dirty="0" err="1">
                <a:solidFill>
                  <a:srgbClr val="15213F"/>
                </a:solidFill>
                <a:latin typeface="Arial" panose="020B0604020202020204" pitchFamily="34" charset="0"/>
                <a:ea typeface="Roboto Slab" pitchFamily="34" charset="-122"/>
                <a:cs typeface="Arial" panose="020B0604020202020204" pitchFamily="34" charset="0"/>
              </a:rPr>
              <a:t>entrega</a:t>
            </a:r>
            <a:r>
              <a:rPr lang="en-US" sz="2000" dirty="0">
                <a:solidFill>
                  <a:srgbClr val="15213F"/>
                </a:solidFill>
                <a:latin typeface="Arial" panose="020B0604020202020204" pitchFamily="34" charset="0"/>
                <a:ea typeface="Roboto Slab" pitchFamily="34" charset="-122"/>
                <a:cs typeface="Arial" panose="020B0604020202020204" pitchFamily="34" charset="0"/>
              </a:rPr>
              <a:t> final</a:t>
            </a:r>
            <a:endParaRPr lang="en-US" sz="2000" dirty="0">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07F5873E-3994-4A2E-A261-D0BC3C7FA2BD}"/>
              </a:ext>
            </a:extLst>
          </p:cNvPr>
          <p:cNvSpPr txBox="1"/>
          <p:nvPr/>
        </p:nvSpPr>
        <p:spPr>
          <a:xfrm>
            <a:off x="1021976" y="6185646"/>
            <a:ext cx="303410" cy="338554"/>
          </a:xfrm>
          <a:prstGeom prst="rect">
            <a:avLst/>
          </a:prstGeom>
          <a:solidFill>
            <a:srgbClr val="EAEAEA"/>
          </a:solidFill>
        </p:spPr>
        <p:txBody>
          <a:bodyPr wrap="square" rtlCol="0">
            <a:spAutoFit/>
          </a:bodyPr>
          <a:lstStyle/>
          <a:p>
            <a:r>
              <a:rPr lang="en-US" sz="1600" dirty="0">
                <a:latin typeface="Arial" panose="020B0604020202020204" pitchFamily="34" charset="0"/>
                <a:ea typeface="Roboto Slab" panose="020B0604020202020204" charset="0"/>
                <a:cs typeface="Arial" panose="020B0604020202020204" pitchFamily="34" charset="0"/>
              </a:rPr>
              <a:t>5</a:t>
            </a:r>
            <a:endParaRPr lang="es-CO" sz="1600" dirty="0">
              <a:latin typeface="Arial" panose="020B0604020202020204" pitchFamily="34" charset="0"/>
              <a:ea typeface="Roboto Slab" panose="020B0604020202020204" charset="0"/>
              <a:cs typeface="Arial" panose="020B0604020202020204" pitchFamily="34" charset="0"/>
            </a:endParaRPr>
          </a:p>
        </p:txBody>
      </p:sp>
      <p:sp>
        <p:nvSpPr>
          <p:cNvPr id="20" name="CuadroTexto 19">
            <a:extLst>
              <a:ext uri="{FF2B5EF4-FFF2-40B4-BE49-F238E27FC236}">
                <a16:creationId xmlns:a16="http://schemas.microsoft.com/office/drawing/2014/main" id="{4DC51172-FBFC-490C-9B67-BF2FE27FE4E4}"/>
              </a:ext>
            </a:extLst>
          </p:cNvPr>
          <p:cNvSpPr txBox="1"/>
          <p:nvPr/>
        </p:nvSpPr>
        <p:spPr>
          <a:xfrm>
            <a:off x="1034929" y="7004336"/>
            <a:ext cx="303410" cy="338554"/>
          </a:xfrm>
          <a:prstGeom prst="rect">
            <a:avLst/>
          </a:prstGeom>
          <a:solidFill>
            <a:srgbClr val="EAEAEA"/>
          </a:solidFill>
        </p:spPr>
        <p:txBody>
          <a:bodyPr wrap="square" rtlCol="0">
            <a:spAutoFit/>
          </a:bodyPr>
          <a:lstStyle/>
          <a:p>
            <a:r>
              <a:rPr lang="en-US" sz="1600" dirty="0">
                <a:latin typeface="Arial" panose="020B0604020202020204" pitchFamily="34" charset="0"/>
                <a:ea typeface="Roboto Slab" panose="020B0604020202020204" charset="0"/>
                <a:cs typeface="Arial" panose="020B0604020202020204" pitchFamily="34" charset="0"/>
              </a:rPr>
              <a:t>6</a:t>
            </a:r>
            <a:endParaRPr lang="es-CO" sz="1600" dirty="0">
              <a:latin typeface="Arial" panose="020B0604020202020204" pitchFamily="34" charset="0"/>
              <a:ea typeface="Roboto Slab" panose="020B0604020202020204" charset="0"/>
              <a:cs typeface="Arial" panose="020B0604020202020204" pitchFamily="34" charset="0"/>
            </a:endParaRPr>
          </a:p>
        </p:txBody>
      </p:sp>
      <p:pic>
        <p:nvPicPr>
          <p:cNvPr id="1030" name="Picture 6" descr="Recopilación y Análisis de Datos - Dharma Consulting">
            <a:extLst>
              <a:ext uri="{FF2B5EF4-FFF2-40B4-BE49-F238E27FC236}">
                <a16:creationId xmlns:a16="http://schemas.microsoft.com/office/drawing/2014/main" id="{46FE2BAE-8C9B-4645-AE14-7B90CDE58380}"/>
              </a:ext>
            </a:extLst>
          </p:cNvPr>
          <p:cNvPicPr>
            <a:picLocks noChangeAspect="1" noChangeArrowheads="1"/>
          </p:cNvPicPr>
          <p:nvPr/>
        </p:nvPicPr>
        <p:blipFill>
          <a:blip r:embed="rId7">
            <a:alphaModFix amt="70000"/>
            <a:extLst>
              <a:ext uri="{BEBA8EAE-BF5A-486C-A8C5-ECC9F3942E4B}">
                <a14:imgProps xmlns:a14="http://schemas.microsoft.com/office/drawing/2010/main">
                  <a14:imgLayer r:embed="rId8">
                    <a14:imgEffect>
                      <a14:artisticCement/>
                    </a14:imgEffect>
                  </a14:imgLayer>
                </a14:imgProps>
              </a:ext>
              <a:ext uri="{28A0092B-C50C-407E-A947-70E740481C1C}">
                <a14:useLocalDpi xmlns:a14="http://schemas.microsoft.com/office/drawing/2010/main" val="0"/>
              </a:ext>
            </a:extLst>
          </a:blip>
          <a:srcRect/>
          <a:stretch>
            <a:fillRect/>
          </a:stretch>
        </p:blipFill>
        <p:spPr bwMode="auto">
          <a:xfrm>
            <a:off x="7554572" y="2629417"/>
            <a:ext cx="5761826" cy="323367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6" name="Imagen 25">
            <a:extLst>
              <a:ext uri="{FF2B5EF4-FFF2-40B4-BE49-F238E27FC236}">
                <a16:creationId xmlns:a16="http://schemas.microsoft.com/office/drawing/2014/main" id="{9134802D-C2E4-4C18-869F-41EBEE5EF2A0}"/>
              </a:ext>
            </a:extLst>
          </p:cNvPr>
          <p:cNvPicPr>
            <a:picLocks noChangeAspect="1"/>
          </p:cNvPicPr>
          <p:nvPr/>
        </p:nvPicPr>
        <p:blipFill>
          <a:blip r:embed="rId9">
            <a:duotone>
              <a:schemeClr val="accent5">
                <a:shade val="45000"/>
                <a:satMod val="135000"/>
              </a:schemeClr>
              <a:prstClr val="white"/>
            </a:duotone>
            <a:alphaModFix amt="85000"/>
            <a:extLst>
              <a:ext uri="{BEBA8EAE-BF5A-486C-A8C5-ECC9F3942E4B}">
                <a14:imgProps xmlns:a14="http://schemas.microsoft.com/office/drawing/2010/main">
                  <a14:imgLayer r:embed="rId10">
                    <a14:imgEffect>
                      <a14:artisticCement/>
                    </a14:imgEffect>
                  </a14:imgLayer>
                </a14:imgProps>
              </a:ext>
            </a:extLst>
          </a:blip>
          <a:stretch>
            <a:fillRect/>
          </a:stretch>
        </p:blipFill>
        <p:spPr>
          <a:xfrm>
            <a:off x="8568193" y="2870471"/>
            <a:ext cx="1603442" cy="14647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99799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24084"/>
            <a:ext cx="5486400" cy="8229600"/>
          </a:xfrm>
          <a:prstGeom prst="rect">
            <a:avLst/>
          </a:prstGeom>
        </p:spPr>
      </p:pic>
      <p:sp>
        <p:nvSpPr>
          <p:cNvPr id="3" name="Text 0"/>
          <p:cNvSpPr/>
          <p:nvPr/>
        </p:nvSpPr>
        <p:spPr>
          <a:xfrm>
            <a:off x="6280190" y="524036"/>
            <a:ext cx="7556421" cy="550801"/>
          </a:xfrm>
          <a:prstGeom prst="rect">
            <a:avLst/>
          </a:prstGeom>
          <a:noFill/>
          <a:ln/>
        </p:spPr>
        <p:txBody>
          <a:bodyPr wrap="square" lIns="0" tIns="0" rIns="0" bIns="0" rtlCol="0" anchor="t"/>
          <a:lstStyle/>
          <a:p>
            <a:pPr marL="0" indent="0" algn="l">
              <a:lnSpc>
                <a:spcPts val="4850"/>
              </a:lnSpc>
              <a:buNone/>
            </a:pPr>
            <a:r>
              <a:rPr lang="en-US" sz="4000" dirty="0">
                <a:solidFill>
                  <a:srgbClr val="3257B8"/>
                </a:solidFill>
                <a:latin typeface="Arial" panose="020B0604020202020204" pitchFamily="34" charset="0"/>
                <a:ea typeface="Roboto Slab" pitchFamily="34" charset="-122"/>
                <a:cs typeface="Arial" panose="020B0604020202020204" pitchFamily="34" charset="0"/>
              </a:rPr>
              <a:t>La </a:t>
            </a:r>
            <a:r>
              <a:rPr lang="en-US" sz="4000" dirty="0" err="1">
                <a:solidFill>
                  <a:srgbClr val="3257B8"/>
                </a:solidFill>
                <a:latin typeface="Arial" panose="020B0604020202020204" pitchFamily="34" charset="0"/>
                <a:ea typeface="Roboto Slab" pitchFamily="34" charset="-122"/>
                <a:cs typeface="Arial" panose="020B0604020202020204" pitchFamily="34" charset="0"/>
              </a:rPr>
              <a:t>solución</a:t>
            </a:r>
            <a:r>
              <a:rPr lang="en-US" sz="4000" dirty="0">
                <a:solidFill>
                  <a:srgbClr val="3257B8"/>
                </a:solidFill>
                <a:latin typeface="Arial" panose="020B0604020202020204" pitchFamily="34" charset="0"/>
                <a:ea typeface="Roboto Slab" pitchFamily="34" charset="-122"/>
                <a:cs typeface="Arial" panose="020B0604020202020204" pitchFamily="34" charset="0"/>
              </a:rPr>
              <a:t> </a:t>
            </a:r>
            <a:r>
              <a:rPr lang="en-US" sz="4000" dirty="0" err="1">
                <a:solidFill>
                  <a:srgbClr val="3257B8"/>
                </a:solidFill>
                <a:latin typeface="Arial" panose="020B0604020202020204" pitchFamily="34" charset="0"/>
                <a:ea typeface="Roboto Slab" pitchFamily="34" charset="-122"/>
                <a:cs typeface="Arial" panose="020B0604020202020204" pitchFamily="34" charset="0"/>
              </a:rPr>
              <a:t>innovadora</a:t>
            </a:r>
            <a:r>
              <a:rPr lang="en-US" sz="4000" dirty="0">
                <a:solidFill>
                  <a:srgbClr val="3257B8"/>
                </a:solidFill>
                <a:latin typeface="Arial" panose="020B0604020202020204" pitchFamily="34" charset="0"/>
                <a:ea typeface="Roboto Slab" pitchFamily="34" charset="-122"/>
                <a:cs typeface="Arial" panose="020B0604020202020204" pitchFamily="34" charset="0"/>
              </a:rPr>
              <a:t>:</a:t>
            </a:r>
            <a:endParaRPr lang="en-US" sz="4000" dirty="0">
              <a:latin typeface="Arial" panose="020B0604020202020204" pitchFamily="34" charset="0"/>
              <a:cs typeface="Arial" panose="020B0604020202020204" pitchFamily="34" charset="0"/>
            </a:endParaRPr>
          </a:p>
        </p:txBody>
      </p:sp>
      <p:sp>
        <p:nvSpPr>
          <p:cNvPr id="4" name="Text 1"/>
          <p:cNvSpPr/>
          <p:nvPr/>
        </p:nvSpPr>
        <p:spPr>
          <a:xfrm>
            <a:off x="6280190" y="1196876"/>
            <a:ext cx="198358" cy="248007"/>
          </a:xfrm>
          <a:prstGeom prst="rect">
            <a:avLst/>
          </a:prstGeom>
          <a:noFill/>
          <a:ln/>
        </p:spPr>
        <p:txBody>
          <a:bodyPr wrap="none" lIns="0" tIns="0" rIns="0" bIns="0" rtlCol="0" anchor="t"/>
          <a:lstStyle/>
          <a:p>
            <a:pPr marL="0" indent="0" algn="l">
              <a:lnSpc>
                <a:spcPts val="2500"/>
              </a:lnSpc>
              <a:buNone/>
            </a:pPr>
            <a:r>
              <a:rPr lang="en-US" dirty="0">
                <a:solidFill>
                  <a:srgbClr val="15213F"/>
                </a:solidFill>
                <a:latin typeface="Arial" panose="020B0604020202020204" pitchFamily="34" charset="0"/>
                <a:ea typeface="Roboto Slab Light" pitchFamily="34" charset="-122"/>
                <a:cs typeface="Arial" panose="020B0604020202020204" pitchFamily="34" charset="0"/>
              </a:rPr>
              <a:t>01</a:t>
            </a:r>
            <a:endParaRPr lang="en-US" dirty="0">
              <a:latin typeface="Arial" panose="020B0604020202020204" pitchFamily="34" charset="0"/>
              <a:cs typeface="Arial" panose="020B0604020202020204" pitchFamily="34" charset="0"/>
            </a:endParaRPr>
          </a:p>
        </p:txBody>
      </p:sp>
      <p:sp>
        <p:nvSpPr>
          <p:cNvPr id="6" name="Text 2"/>
          <p:cNvSpPr/>
          <p:nvPr/>
        </p:nvSpPr>
        <p:spPr>
          <a:xfrm>
            <a:off x="6280190" y="1520172"/>
            <a:ext cx="3078963" cy="625857"/>
          </a:xfrm>
          <a:prstGeom prst="rect">
            <a:avLst/>
          </a:prstGeom>
          <a:noFill/>
          <a:ln/>
        </p:spPr>
        <p:txBody>
          <a:bodyPr wrap="none" lIns="0" tIns="0" rIns="0" bIns="0" rtlCol="0" anchor="t"/>
          <a:lstStyle/>
          <a:p>
            <a:pPr marL="0" indent="0" algn="ctr">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Recopilación</a:t>
            </a:r>
            <a:r>
              <a:rPr lang="en-US" sz="2400" dirty="0">
                <a:solidFill>
                  <a:srgbClr val="15213F"/>
                </a:solidFill>
                <a:latin typeface="Arial" panose="020B0604020202020204" pitchFamily="34" charset="0"/>
                <a:ea typeface="Roboto Slab" pitchFamily="34" charset="-122"/>
                <a:cs typeface="Arial" panose="020B0604020202020204" pitchFamily="34" charset="0"/>
              </a:rPr>
              <a:t> de </a:t>
            </a:r>
            <a:r>
              <a:rPr lang="en-US" sz="2400" dirty="0" err="1">
                <a:solidFill>
                  <a:srgbClr val="15213F"/>
                </a:solidFill>
                <a:latin typeface="Arial" panose="020B0604020202020204" pitchFamily="34" charset="0"/>
                <a:ea typeface="Roboto Slab" pitchFamily="34" charset="-122"/>
                <a:cs typeface="Arial" panose="020B0604020202020204" pitchFamily="34" charset="0"/>
              </a:rPr>
              <a:t>datos</a:t>
            </a:r>
            <a:r>
              <a:rPr lang="en-US" sz="2400" dirty="0">
                <a:solidFill>
                  <a:srgbClr val="15213F"/>
                </a:solidFill>
                <a:latin typeface="Arial" panose="020B0604020202020204" pitchFamily="34" charset="0"/>
                <a:ea typeface="Roboto Slab" pitchFamily="34" charset="-122"/>
                <a:cs typeface="Arial" panose="020B0604020202020204" pitchFamily="34" charset="0"/>
              </a:rPr>
              <a:t> </a:t>
            </a:r>
          </a:p>
          <a:p>
            <a:pPr marL="0" indent="0" algn="ctr">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pXRF</a:t>
            </a:r>
            <a:endParaRPr lang="en-US" sz="2400" dirty="0">
              <a:latin typeface="Arial" panose="020B0604020202020204" pitchFamily="34" charset="0"/>
              <a:cs typeface="Arial" panose="020B0604020202020204" pitchFamily="34" charset="0"/>
            </a:endParaRPr>
          </a:p>
        </p:txBody>
      </p:sp>
      <p:sp>
        <p:nvSpPr>
          <p:cNvPr id="7" name="Text 3"/>
          <p:cNvSpPr/>
          <p:nvPr/>
        </p:nvSpPr>
        <p:spPr>
          <a:xfrm>
            <a:off x="6280190" y="2146030"/>
            <a:ext cx="3679031" cy="635079"/>
          </a:xfrm>
          <a:prstGeom prst="rect">
            <a:avLst/>
          </a:prstGeom>
          <a:noFill/>
          <a:ln/>
        </p:spPr>
        <p:txBody>
          <a:bodyPr wrap="square" lIns="0" tIns="0" rIns="0" bIns="0" rtlCol="0" anchor="t"/>
          <a:lstStyle/>
          <a:p>
            <a:pPr marL="0" indent="0" algn="ctr">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Adquisición rápida y no destructiva de datos geoquímicos.</a:t>
            </a:r>
            <a:endParaRPr lang="en-US" dirty="0">
              <a:latin typeface="Arial" panose="020B0604020202020204" pitchFamily="34" charset="0"/>
              <a:cs typeface="Arial" panose="020B0604020202020204" pitchFamily="34" charset="0"/>
            </a:endParaRPr>
          </a:p>
        </p:txBody>
      </p:sp>
      <p:sp>
        <p:nvSpPr>
          <p:cNvPr id="8" name="Text 4"/>
          <p:cNvSpPr/>
          <p:nvPr/>
        </p:nvSpPr>
        <p:spPr>
          <a:xfrm>
            <a:off x="10157579" y="1196876"/>
            <a:ext cx="198358" cy="248007"/>
          </a:xfrm>
          <a:prstGeom prst="rect">
            <a:avLst/>
          </a:prstGeom>
          <a:noFill/>
          <a:ln/>
        </p:spPr>
        <p:txBody>
          <a:bodyPr wrap="none" lIns="0" tIns="0" rIns="0" bIns="0" rtlCol="0" anchor="t"/>
          <a:lstStyle/>
          <a:p>
            <a:pPr marL="0" indent="0" algn="l">
              <a:lnSpc>
                <a:spcPts val="2500"/>
              </a:lnSpc>
              <a:buNone/>
            </a:pPr>
            <a:r>
              <a:rPr lang="en-US" dirty="0">
                <a:solidFill>
                  <a:srgbClr val="15213F"/>
                </a:solidFill>
                <a:latin typeface="Arial" panose="020B0604020202020204" pitchFamily="34" charset="0"/>
                <a:ea typeface="Roboto Slab Light" pitchFamily="34" charset="-122"/>
                <a:cs typeface="Arial" panose="020B0604020202020204" pitchFamily="34" charset="0"/>
              </a:rPr>
              <a:t>02</a:t>
            </a:r>
            <a:endParaRPr lang="en-US" dirty="0">
              <a:latin typeface="Arial" panose="020B0604020202020204" pitchFamily="34" charset="0"/>
              <a:cs typeface="Arial" panose="020B0604020202020204" pitchFamily="34" charset="0"/>
            </a:endParaRPr>
          </a:p>
        </p:txBody>
      </p:sp>
      <p:sp>
        <p:nvSpPr>
          <p:cNvPr id="10" name="Text 5"/>
          <p:cNvSpPr/>
          <p:nvPr/>
        </p:nvSpPr>
        <p:spPr>
          <a:xfrm>
            <a:off x="10157579" y="1520172"/>
            <a:ext cx="3334583" cy="677657"/>
          </a:xfrm>
          <a:prstGeom prst="rect">
            <a:avLst/>
          </a:prstGeom>
          <a:noFill/>
          <a:ln/>
        </p:spPr>
        <p:txBody>
          <a:bodyPr wrap="none" lIns="0" tIns="0" rIns="0" bIns="0" rtlCol="0" anchor="t"/>
          <a:lstStyle/>
          <a:p>
            <a:pPr marL="0" indent="0" algn="ctr">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Modelado</a:t>
            </a:r>
            <a:r>
              <a:rPr lang="en-US" sz="2400" dirty="0">
                <a:solidFill>
                  <a:srgbClr val="15213F"/>
                </a:solidFill>
                <a:latin typeface="Arial" panose="020B0604020202020204" pitchFamily="34" charset="0"/>
                <a:ea typeface="Roboto Slab" pitchFamily="34" charset="-122"/>
                <a:cs typeface="Arial" panose="020B0604020202020204" pitchFamily="34" charset="0"/>
              </a:rPr>
              <a:t> Machine </a:t>
            </a:r>
          </a:p>
          <a:p>
            <a:pPr marL="0" indent="0" algn="ctr">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Learning</a:t>
            </a:r>
            <a:endParaRPr lang="en-US" sz="2400" dirty="0">
              <a:latin typeface="Arial" panose="020B0604020202020204" pitchFamily="34" charset="0"/>
              <a:cs typeface="Arial" panose="020B0604020202020204" pitchFamily="34" charset="0"/>
            </a:endParaRPr>
          </a:p>
        </p:txBody>
      </p:sp>
      <p:sp>
        <p:nvSpPr>
          <p:cNvPr id="11" name="Text 6"/>
          <p:cNvSpPr/>
          <p:nvPr/>
        </p:nvSpPr>
        <p:spPr>
          <a:xfrm>
            <a:off x="10157580" y="2151081"/>
            <a:ext cx="3679031" cy="704681"/>
          </a:xfrm>
          <a:prstGeom prst="rect">
            <a:avLst/>
          </a:prstGeom>
          <a:noFill/>
          <a:ln/>
        </p:spPr>
        <p:txBody>
          <a:bodyPr wrap="square" lIns="0" tIns="0" rIns="0" bIns="0" rtlCol="0" anchor="t"/>
          <a:lstStyle/>
          <a:p>
            <a:pPr marL="0" indent="0" algn="ctr">
              <a:lnSpc>
                <a:spcPts val="2500"/>
              </a:lnSpc>
              <a:buNone/>
            </a:pPr>
            <a:r>
              <a:rPr lang="en-US" dirty="0">
                <a:solidFill>
                  <a:srgbClr val="15213F"/>
                </a:solidFill>
                <a:latin typeface="Arial" panose="020B0604020202020204" pitchFamily="34" charset="0"/>
                <a:ea typeface="Roboto" pitchFamily="34" charset="-122"/>
                <a:cs typeface="Arial" panose="020B0604020202020204" pitchFamily="34" charset="0"/>
              </a:rPr>
              <a:t>Random Forest, MLP, Ridge, Lasso, Gradient Boosting.</a:t>
            </a:r>
            <a:endParaRPr lang="en-US" dirty="0">
              <a:latin typeface="Arial" panose="020B0604020202020204" pitchFamily="34" charset="0"/>
              <a:cs typeface="Arial" panose="020B0604020202020204" pitchFamily="34" charset="0"/>
            </a:endParaRPr>
          </a:p>
        </p:txBody>
      </p:sp>
      <p:sp>
        <p:nvSpPr>
          <p:cNvPr id="12" name="Text 7"/>
          <p:cNvSpPr/>
          <p:nvPr/>
        </p:nvSpPr>
        <p:spPr>
          <a:xfrm>
            <a:off x="7751567" y="3283828"/>
            <a:ext cx="198358" cy="248007"/>
          </a:xfrm>
          <a:prstGeom prst="rect">
            <a:avLst/>
          </a:prstGeom>
          <a:noFill/>
          <a:ln/>
        </p:spPr>
        <p:txBody>
          <a:bodyPr wrap="none" lIns="0" tIns="0" rIns="0" bIns="0" rtlCol="0" anchor="t"/>
          <a:lstStyle/>
          <a:p>
            <a:pPr marL="0" indent="0" algn="l">
              <a:lnSpc>
                <a:spcPts val="2500"/>
              </a:lnSpc>
              <a:buNone/>
            </a:pPr>
            <a:r>
              <a:rPr lang="en-US" dirty="0">
                <a:solidFill>
                  <a:srgbClr val="15213F"/>
                </a:solidFill>
                <a:latin typeface="Arial" panose="020B0604020202020204" pitchFamily="34" charset="0"/>
                <a:ea typeface="Roboto Slab Light" pitchFamily="34" charset="-122"/>
                <a:cs typeface="Arial" panose="020B0604020202020204" pitchFamily="34" charset="0"/>
              </a:rPr>
              <a:t>03</a:t>
            </a:r>
            <a:endParaRPr lang="en-US" dirty="0">
              <a:latin typeface="Arial" panose="020B0604020202020204" pitchFamily="34" charset="0"/>
              <a:cs typeface="Arial" panose="020B0604020202020204" pitchFamily="34" charset="0"/>
            </a:endParaRPr>
          </a:p>
        </p:txBody>
      </p:sp>
      <p:sp>
        <p:nvSpPr>
          <p:cNvPr id="14" name="Text 8"/>
          <p:cNvSpPr/>
          <p:nvPr/>
        </p:nvSpPr>
        <p:spPr>
          <a:xfrm>
            <a:off x="7749123" y="3608384"/>
            <a:ext cx="4075747" cy="294680"/>
          </a:xfrm>
          <a:prstGeom prst="rect">
            <a:avLst/>
          </a:prstGeom>
          <a:noFill/>
          <a:ln/>
        </p:spPr>
        <p:txBody>
          <a:bodyPr wrap="none" lIns="0" tIns="0" rIns="0" bIns="0" rtlCol="0" anchor="t"/>
          <a:lstStyle/>
          <a:p>
            <a:pPr marL="0" indent="0" algn="ctr">
              <a:lnSpc>
                <a:spcPts val="2400"/>
              </a:lnSpc>
              <a:buNone/>
            </a:pPr>
            <a:r>
              <a:rPr lang="es-MX" sz="2400" dirty="0">
                <a:solidFill>
                  <a:srgbClr val="15213F"/>
                </a:solidFill>
                <a:latin typeface="Arial" panose="020B0604020202020204" pitchFamily="34" charset="0"/>
                <a:ea typeface="Roboto Slab" pitchFamily="34" charset="-122"/>
                <a:cs typeface="Arial" panose="020B0604020202020204" pitchFamily="34" charset="0"/>
              </a:rPr>
              <a:t>Predicción del contenido de Li</a:t>
            </a:r>
            <a:endParaRPr lang="en-US" sz="2400" dirty="0">
              <a:latin typeface="Arial" panose="020B0604020202020204" pitchFamily="34" charset="0"/>
              <a:cs typeface="Arial" panose="020B0604020202020204" pitchFamily="34" charset="0"/>
            </a:endParaRPr>
          </a:p>
        </p:txBody>
      </p:sp>
      <p:sp>
        <p:nvSpPr>
          <p:cNvPr id="15" name="Text 9"/>
          <p:cNvSpPr/>
          <p:nvPr/>
        </p:nvSpPr>
        <p:spPr>
          <a:xfrm>
            <a:off x="6280190" y="4026430"/>
            <a:ext cx="7556421" cy="317540"/>
          </a:xfrm>
          <a:prstGeom prst="rect">
            <a:avLst/>
          </a:prstGeom>
          <a:noFill/>
          <a:ln/>
        </p:spPr>
        <p:txBody>
          <a:bodyPr wrap="none" lIns="0" tIns="0" rIns="0" bIns="0" rtlCol="0" anchor="t"/>
          <a:lstStyle/>
          <a:p>
            <a:pPr marL="0" indent="0" algn="l">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Identificación de material parental rico en litio mediante elementos trazadores</a:t>
            </a:r>
            <a:endParaRPr lang="en-US" dirty="0">
              <a:latin typeface="Arial" panose="020B0604020202020204" pitchFamily="34" charset="0"/>
              <a:cs typeface="Arial" panose="020B0604020202020204" pitchFamily="34" charset="0"/>
            </a:endParaRPr>
          </a:p>
        </p:txBody>
      </p:sp>
      <p:sp>
        <p:nvSpPr>
          <p:cNvPr id="16" name="Text 8">
            <a:extLst>
              <a:ext uri="{FF2B5EF4-FFF2-40B4-BE49-F238E27FC236}">
                <a16:creationId xmlns:a16="http://schemas.microsoft.com/office/drawing/2014/main" id="{31A7ABA1-1F85-6090-AB52-B905CBC25811}"/>
              </a:ext>
            </a:extLst>
          </p:cNvPr>
          <p:cNvSpPr/>
          <p:nvPr/>
        </p:nvSpPr>
        <p:spPr>
          <a:xfrm>
            <a:off x="6131909" y="4763330"/>
            <a:ext cx="7556421" cy="1327633"/>
          </a:xfrm>
          <a:prstGeom prst="rect">
            <a:avLst/>
          </a:prstGeom>
          <a:noFill/>
          <a:ln/>
        </p:spPr>
        <p:txBody>
          <a:bodyPr wrap="none" lIns="0" tIns="0" rIns="0" bIns="0" rtlCol="0" anchor="t"/>
          <a:lstStyle/>
          <a:p>
            <a:pPr algn="ctr">
              <a:lnSpc>
                <a:spcPts val="2400"/>
              </a:lnSpc>
            </a:pPr>
            <a:r>
              <a:rPr lang="es-MX" sz="2400" dirty="0">
                <a:solidFill>
                  <a:srgbClr val="15213F"/>
                </a:solidFill>
                <a:latin typeface="Arial" panose="020B0604020202020204" pitchFamily="34" charset="0"/>
                <a:ea typeface="Roboto Slab" pitchFamily="34" charset="-122"/>
                <a:cs typeface="Arial" panose="020B0604020202020204" pitchFamily="34" charset="0"/>
              </a:rPr>
              <a:t>Pregunta principal del proyecto: </a:t>
            </a:r>
          </a:p>
          <a:p>
            <a:pPr algn="ctr">
              <a:lnSpc>
                <a:spcPts val="2400"/>
              </a:lnSpc>
            </a:pPr>
            <a:r>
              <a:rPr lang="es-MX" dirty="0">
                <a:solidFill>
                  <a:srgbClr val="15213F"/>
                </a:solidFill>
                <a:latin typeface="Arial" panose="020B0604020202020204" pitchFamily="34" charset="0"/>
                <a:ea typeface="Roboto Slab" pitchFamily="34" charset="-122"/>
                <a:cs typeface="Arial" panose="020B0604020202020204" pitchFamily="34" charset="0"/>
              </a:rPr>
              <a:t>¿Podemos predecir las concentraciones de litio en una muestra </a:t>
            </a:r>
          </a:p>
          <a:p>
            <a:pPr algn="ctr">
              <a:lnSpc>
                <a:spcPts val="2400"/>
              </a:lnSpc>
            </a:pPr>
            <a:r>
              <a:rPr lang="es-MX" dirty="0">
                <a:solidFill>
                  <a:srgbClr val="15213F"/>
                </a:solidFill>
                <a:latin typeface="Arial" panose="020B0604020202020204" pitchFamily="34" charset="0"/>
                <a:ea typeface="Roboto Slab" pitchFamily="34" charset="-122"/>
                <a:cs typeface="Arial" panose="020B0604020202020204" pitchFamily="34" charset="0"/>
              </a:rPr>
              <a:t>geológica a partir de mediciones de otros elementos presentes en </a:t>
            </a:r>
          </a:p>
          <a:p>
            <a:pPr algn="ctr">
              <a:lnSpc>
                <a:spcPts val="2400"/>
              </a:lnSpc>
            </a:pPr>
            <a:r>
              <a:rPr lang="es-MX" dirty="0">
                <a:solidFill>
                  <a:srgbClr val="15213F"/>
                </a:solidFill>
                <a:latin typeface="Arial" panose="020B0604020202020204" pitchFamily="34" charset="0"/>
                <a:ea typeface="Roboto Slab" pitchFamily="34" charset="-122"/>
                <a:cs typeface="Arial" panose="020B0604020202020204" pitchFamily="34" charset="0"/>
              </a:rPr>
              <a:t>la muestra?</a:t>
            </a:r>
            <a:r>
              <a:rPr lang="en-US" dirty="0">
                <a:solidFill>
                  <a:srgbClr val="15213F"/>
                </a:solidFill>
                <a:latin typeface="Arial" panose="020B0604020202020204" pitchFamily="34" charset="0"/>
                <a:ea typeface="Roboto Slab" pitchFamily="34" charset="-122"/>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443468" y="653782"/>
            <a:ext cx="4961811" cy="620078"/>
          </a:xfrm>
          <a:prstGeom prst="rect">
            <a:avLst/>
          </a:prstGeom>
          <a:noFill/>
          <a:ln/>
        </p:spPr>
        <p:txBody>
          <a:bodyPr wrap="none" lIns="0" tIns="0" rIns="0" bIns="0" rtlCol="0" anchor="t"/>
          <a:lstStyle/>
          <a:p>
            <a:pPr marL="0" indent="0" algn="ctr">
              <a:lnSpc>
                <a:spcPts val="4850"/>
              </a:lnSpc>
              <a:buNone/>
            </a:pPr>
            <a:r>
              <a:rPr lang="en-US" sz="4000" dirty="0" err="1">
                <a:solidFill>
                  <a:srgbClr val="3257B8"/>
                </a:solidFill>
                <a:latin typeface="Arial" panose="020B0604020202020204" pitchFamily="34" charset="0"/>
                <a:ea typeface="Roboto Slab" pitchFamily="34" charset="-122"/>
                <a:cs typeface="Arial" panose="020B0604020202020204" pitchFamily="34" charset="0"/>
              </a:rPr>
              <a:t>Elementos</a:t>
            </a:r>
            <a:r>
              <a:rPr lang="en-US" sz="4000" dirty="0">
                <a:solidFill>
                  <a:srgbClr val="3257B8"/>
                </a:solidFill>
                <a:latin typeface="Arial" panose="020B0604020202020204" pitchFamily="34" charset="0"/>
                <a:ea typeface="Roboto Slab" pitchFamily="34" charset="-122"/>
                <a:cs typeface="Arial" panose="020B0604020202020204" pitchFamily="34" charset="0"/>
              </a:rPr>
              <a:t> </a:t>
            </a:r>
            <a:r>
              <a:rPr lang="en-US" sz="4000" dirty="0" err="1">
                <a:solidFill>
                  <a:srgbClr val="3257B8"/>
                </a:solidFill>
                <a:latin typeface="Arial" panose="020B0604020202020204" pitchFamily="34" charset="0"/>
                <a:ea typeface="Roboto Slab" pitchFamily="34" charset="-122"/>
                <a:cs typeface="Arial" panose="020B0604020202020204" pitchFamily="34" charset="0"/>
              </a:rPr>
              <a:t>trazadores</a:t>
            </a:r>
            <a:r>
              <a:rPr lang="en-US" sz="4000" dirty="0">
                <a:solidFill>
                  <a:srgbClr val="3257B8"/>
                </a:solidFill>
                <a:latin typeface="Arial" panose="020B0604020202020204" pitchFamily="34" charset="0"/>
                <a:ea typeface="Roboto Slab" pitchFamily="34" charset="-122"/>
                <a:cs typeface="Arial" panose="020B0604020202020204" pitchFamily="34" charset="0"/>
              </a:rPr>
              <a:t> clave</a:t>
            </a:r>
            <a:endParaRPr lang="en-US" sz="400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757651" y="1363802"/>
            <a:ext cx="496133" cy="496133"/>
          </a:xfrm>
          <a:prstGeom prst="rect">
            <a:avLst/>
          </a:prstGeom>
        </p:spPr>
      </p:pic>
      <p:sp>
        <p:nvSpPr>
          <p:cNvPr id="4" name="Text 1"/>
          <p:cNvSpPr/>
          <p:nvPr/>
        </p:nvSpPr>
        <p:spPr>
          <a:xfrm>
            <a:off x="1253725" y="1643430"/>
            <a:ext cx="3038576" cy="310158"/>
          </a:xfrm>
          <a:prstGeom prst="rect">
            <a:avLst/>
          </a:prstGeom>
          <a:noFill/>
          <a:ln/>
        </p:spPr>
        <p:txBody>
          <a:bodyPr wrap="none" lIns="0" tIns="0" rIns="0" bIns="0" rtlCol="0" anchor="t"/>
          <a:lstStyle/>
          <a:p>
            <a:pPr marL="0" indent="0" algn="ctr">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17 </a:t>
            </a:r>
            <a:r>
              <a:rPr lang="en-US" sz="2400" dirty="0" err="1">
                <a:solidFill>
                  <a:srgbClr val="15213F"/>
                </a:solidFill>
                <a:latin typeface="Arial" panose="020B0604020202020204" pitchFamily="34" charset="0"/>
                <a:ea typeface="Roboto Slab" pitchFamily="34" charset="-122"/>
                <a:cs typeface="Arial" panose="020B0604020202020204" pitchFamily="34" charset="0"/>
              </a:rPr>
              <a:t>Principales</a:t>
            </a:r>
            <a:r>
              <a:rPr lang="en-US" sz="2400" dirty="0">
                <a:solidFill>
                  <a:srgbClr val="15213F"/>
                </a:solidFill>
                <a:latin typeface="Arial" panose="020B0604020202020204" pitchFamily="34" charset="0"/>
                <a:ea typeface="Roboto Slab" pitchFamily="34" charset="-122"/>
                <a:cs typeface="Arial" panose="020B0604020202020204" pitchFamily="34" charset="0"/>
              </a:rPr>
              <a:t> </a:t>
            </a:r>
            <a:r>
              <a:rPr lang="en-US" sz="2400" dirty="0" err="1">
                <a:solidFill>
                  <a:srgbClr val="15213F"/>
                </a:solidFill>
                <a:latin typeface="Arial" panose="020B0604020202020204" pitchFamily="34" charset="0"/>
                <a:ea typeface="Roboto Slab" pitchFamily="34" charset="-122"/>
                <a:cs typeface="Arial" panose="020B0604020202020204" pitchFamily="34" charset="0"/>
              </a:rPr>
              <a:t>predictores</a:t>
            </a:r>
            <a:endParaRPr lang="en-US" sz="2400" dirty="0">
              <a:latin typeface="Arial" panose="020B0604020202020204" pitchFamily="34" charset="0"/>
              <a:cs typeface="Arial" panose="020B0604020202020204" pitchFamily="34" charset="0"/>
            </a:endParaRPr>
          </a:p>
        </p:txBody>
      </p:sp>
      <p:sp>
        <p:nvSpPr>
          <p:cNvPr id="5" name="Text 2"/>
          <p:cNvSpPr/>
          <p:nvPr/>
        </p:nvSpPr>
        <p:spPr>
          <a:xfrm>
            <a:off x="1253725" y="2072650"/>
            <a:ext cx="3438049" cy="1021028"/>
          </a:xfrm>
          <a:prstGeom prst="rect">
            <a:avLst/>
          </a:prstGeom>
          <a:noFill/>
          <a:ln/>
        </p:spPr>
        <p:txBody>
          <a:bodyPr wrap="square" lIns="0" tIns="0" rIns="0" bIns="0" rtlCol="0" anchor="t"/>
          <a:lstStyle/>
          <a:p>
            <a:pPr marL="0" indent="0" algn="ctr">
              <a:lnSpc>
                <a:spcPts val="2500"/>
              </a:lnSpc>
              <a:buNone/>
            </a:pPr>
            <a:r>
              <a:rPr lang="en-US" dirty="0">
                <a:solidFill>
                  <a:srgbClr val="15213F"/>
                </a:solidFill>
                <a:latin typeface="Arial" panose="020B0604020202020204" pitchFamily="34" charset="0"/>
                <a:ea typeface="Roboto" pitchFamily="34" charset="-122"/>
                <a:cs typeface="Arial" panose="020B0604020202020204" pitchFamily="34" charset="0"/>
              </a:rPr>
              <a:t>Cs, U, Zn, As, Th, Sc, Y, Tb, Ga, Dy, In, Fe, Ho, Er, Co, W, k/Rb </a:t>
            </a:r>
            <a:r>
              <a:rPr lang="en-US" dirty="0" err="1">
                <a:solidFill>
                  <a:srgbClr val="15213F"/>
                </a:solidFill>
                <a:latin typeface="Arial" panose="020B0604020202020204" pitchFamily="34" charset="0"/>
                <a:ea typeface="Roboto" pitchFamily="34" charset="-122"/>
                <a:cs typeface="Arial" panose="020B0604020202020204" pitchFamily="34" charset="0"/>
              </a:rPr>
              <a:t>como</a:t>
            </a:r>
            <a:r>
              <a:rPr lang="en-US" dirty="0">
                <a:solidFill>
                  <a:srgbClr val="15213F"/>
                </a:solidFill>
                <a:latin typeface="Arial" panose="020B0604020202020204" pitchFamily="34" charset="0"/>
                <a:ea typeface="Roboto" pitchFamily="34" charset="-122"/>
                <a:cs typeface="Arial" panose="020B0604020202020204" pitchFamily="34" charset="0"/>
              </a:rPr>
              <a:t> </a:t>
            </a:r>
            <a:r>
              <a:rPr lang="en-US" dirty="0" err="1">
                <a:solidFill>
                  <a:srgbClr val="15213F"/>
                </a:solidFill>
                <a:latin typeface="Arial" panose="020B0604020202020204" pitchFamily="34" charset="0"/>
                <a:ea typeface="Roboto" pitchFamily="34" charset="-122"/>
                <a:cs typeface="Arial" panose="020B0604020202020204" pitchFamily="34" charset="0"/>
              </a:rPr>
              <a:t>indicadores</a:t>
            </a:r>
            <a:r>
              <a:rPr lang="en-US" dirty="0">
                <a:solidFill>
                  <a:srgbClr val="15213F"/>
                </a:solidFill>
                <a:latin typeface="Arial" panose="020B0604020202020204" pitchFamily="34" charset="0"/>
                <a:ea typeface="Roboto" pitchFamily="34" charset="-122"/>
                <a:cs typeface="Arial" panose="020B0604020202020204" pitchFamily="34" charset="0"/>
              </a:rPr>
              <a:t> </a:t>
            </a:r>
            <a:r>
              <a:rPr lang="en-US" dirty="0" err="1">
                <a:solidFill>
                  <a:srgbClr val="15213F"/>
                </a:solidFill>
                <a:latin typeface="Arial" panose="020B0604020202020204" pitchFamily="34" charset="0"/>
                <a:ea typeface="Roboto" pitchFamily="34" charset="-122"/>
                <a:cs typeface="Arial" panose="020B0604020202020204" pitchFamily="34" charset="0"/>
              </a:rPr>
              <a:t>detectables</a:t>
            </a:r>
            <a:r>
              <a:rPr lang="en-US" dirty="0">
                <a:solidFill>
                  <a:srgbClr val="15213F"/>
                </a:solidFill>
                <a:latin typeface="Arial" panose="020B0604020202020204" pitchFamily="34" charset="0"/>
                <a:ea typeface="Roboto" pitchFamily="34" charset="-122"/>
                <a:cs typeface="Arial" panose="020B0604020202020204" pitchFamily="34" charset="0"/>
              </a:rPr>
              <a:t> por </a:t>
            </a:r>
            <a:r>
              <a:rPr lang="en-US" dirty="0" err="1">
                <a:solidFill>
                  <a:srgbClr val="15213F"/>
                </a:solidFill>
                <a:latin typeface="Arial" panose="020B0604020202020204" pitchFamily="34" charset="0"/>
                <a:ea typeface="Roboto" pitchFamily="34" charset="-122"/>
                <a:cs typeface="Arial" panose="020B0604020202020204" pitchFamily="34" charset="0"/>
              </a:rPr>
              <a:t>pXRF</a:t>
            </a:r>
            <a:endParaRPr lang="en-US" dirty="0">
              <a:latin typeface="Arial" panose="020B0604020202020204" pitchFamily="34" charset="0"/>
              <a:cs typeface="Arial" panose="020B0604020202020204" pitchFamily="34" charset="0"/>
            </a:endParaRPr>
          </a:p>
        </p:txBody>
      </p:sp>
      <p:pic>
        <p:nvPicPr>
          <p:cNvPr id="6" name="Image 1" descr="preencoded.png"/>
          <p:cNvPicPr>
            <a:picLocks noChangeAspect="1"/>
          </p:cNvPicPr>
          <p:nvPr/>
        </p:nvPicPr>
        <p:blipFill>
          <a:blip r:embed="rId4"/>
          <a:stretch>
            <a:fillRect/>
          </a:stretch>
        </p:blipFill>
        <p:spPr>
          <a:xfrm>
            <a:off x="5249504" y="1525677"/>
            <a:ext cx="496133" cy="496133"/>
          </a:xfrm>
          <a:prstGeom prst="rect">
            <a:avLst/>
          </a:prstGeom>
        </p:spPr>
      </p:pic>
      <p:sp>
        <p:nvSpPr>
          <p:cNvPr id="7" name="Text 3"/>
          <p:cNvSpPr/>
          <p:nvPr/>
        </p:nvSpPr>
        <p:spPr>
          <a:xfrm>
            <a:off x="5683922" y="1643430"/>
            <a:ext cx="2480905" cy="310158"/>
          </a:xfrm>
          <a:prstGeom prst="rect">
            <a:avLst/>
          </a:prstGeom>
          <a:noFill/>
          <a:ln/>
        </p:spPr>
        <p:txBody>
          <a:bodyPr wrap="none" lIns="0" tIns="0" rIns="0" bIns="0" rtlCol="0" anchor="t"/>
          <a:lstStyle/>
          <a:p>
            <a:pPr marL="0" indent="0" algn="ctr">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K/Rb Radio</a:t>
            </a:r>
            <a:endParaRPr lang="en-US" sz="2400" dirty="0">
              <a:latin typeface="Arial" panose="020B0604020202020204" pitchFamily="34" charset="0"/>
              <a:cs typeface="Arial" panose="020B0604020202020204" pitchFamily="34" charset="0"/>
            </a:endParaRPr>
          </a:p>
        </p:txBody>
      </p:sp>
      <p:sp>
        <p:nvSpPr>
          <p:cNvPr id="8" name="Text 4"/>
          <p:cNvSpPr/>
          <p:nvPr/>
        </p:nvSpPr>
        <p:spPr>
          <a:xfrm>
            <a:off x="5683922" y="2072650"/>
            <a:ext cx="3438168" cy="952619"/>
          </a:xfrm>
          <a:prstGeom prst="rect">
            <a:avLst/>
          </a:prstGeom>
          <a:noFill/>
          <a:ln/>
        </p:spPr>
        <p:txBody>
          <a:bodyPr wrap="square" lIns="0" tIns="0" rIns="0" bIns="0" rtlCol="0" anchor="t"/>
          <a:lstStyle/>
          <a:p>
            <a:pPr marL="0" indent="0" algn="ctr">
              <a:lnSpc>
                <a:spcPts val="2500"/>
              </a:lnSpc>
              <a:buNone/>
            </a:pPr>
            <a:r>
              <a:rPr lang="es-MX" dirty="0">
                <a:solidFill>
                  <a:srgbClr val="15213F"/>
                </a:solidFill>
                <a:latin typeface="Arial" panose="020B0604020202020204" pitchFamily="34" charset="0"/>
                <a:ea typeface="Roboto" pitchFamily="34" charset="-122"/>
                <a:cs typeface="Arial" panose="020B0604020202020204" pitchFamily="34" charset="0"/>
              </a:rPr>
              <a:t>Correlación inversa con el grado de fraccionamiento de la pegmatita granítica y la </a:t>
            </a:r>
            <a:r>
              <a:rPr lang="es-MX" dirty="0" err="1">
                <a:solidFill>
                  <a:srgbClr val="15213F"/>
                </a:solidFill>
                <a:latin typeface="Arial" panose="020B0604020202020204" pitchFamily="34" charset="0"/>
                <a:ea typeface="Roboto" pitchFamily="34" charset="-122"/>
                <a:cs typeface="Arial" panose="020B0604020202020204" pitchFamily="34" charset="0"/>
              </a:rPr>
              <a:t>prospectividad</a:t>
            </a:r>
            <a:r>
              <a:rPr lang="es-MX" dirty="0">
                <a:solidFill>
                  <a:srgbClr val="15213F"/>
                </a:solidFill>
                <a:latin typeface="Arial" panose="020B0604020202020204" pitchFamily="34" charset="0"/>
                <a:ea typeface="Roboto" pitchFamily="34" charset="-122"/>
                <a:cs typeface="Arial" panose="020B0604020202020204" pitchFamily="34" charset="0"/>
              </a:rPr>
              <a:t> de Li</a:t>
            </a:r>
            <a:endParaRPr lang="en-US" dirty="0">
              <a:latin typeface="Arial" panose="020B0604020202020204" pitchFamily="34" charset="0"/>
              <a:cs typeface="Arial" panose="020B0604020202020204" pitchFamily="34" charset="0"/>
            </a:endParaRPr>
          </a:p>
        </p:txBody>
      </p:sp>
      <p:pic>
        <p:nvPicPr>
          <p:cNvPr id="9" name="Image 2" descr="preencoded.png"/>
          <p:cNvPicPr>
            <a:picLocks noChangeAspect="1"/>
          </p:cNvPicPr>
          <p:nvPr/>
        </p:nvPicPr>
        <p:blipFill>
          <a:blip r:embed="rId5"/>
          <a:stretch>
            <a:fillRect/>
          </a:stretch>
        </p:blipFill>
        <p:spPr>
          <a:xfrm>
            <a:off x="9370097" y="1525677"/>
            <a:ext cx="496133" cy="496133"/>
          </a:xfrm>
          <a:prstGeom prst="rect">
            <a:avLst/>
          </a:prstGeom>
        </p:spPr>
      </p:pic>
      <p:sp>
        <p:nvSpPr>
          <p:cNvPr id="10" name="Text 5"/>
          <p:cNvSpPr/>
          <p:nvPr/>
        </p:nvSpPr>
        <p:spPr>
          <a:xfrm>
            <a:off x="10114237" y="1643430"/>
            <a:ext cx="3758511" cy="310158"/>
          </a:xfrm>
          <a:prstGeom prst="rect">
            <a:avLst/>
          </a:prstGeom>
          <a:noFill/>
          <a:ln/>
        </p:spPr>
        <p:txBody>
          <a:bodyPr wrap="none" lIns="0" tIns="0" rIns="0" bIns="0" rtlCol="0" anchor="t"/>
          <a:lstStyle/>
          <a:p>
            <a:pPr marL="0" indent="0" algn="ctr">
              <a:lnSpc>
                <a:spcPts val="2400"/>
              </a:lnSpc>
              <a:buNone/>
            </a:pPr>
            <a:r>
              <a:rPr lang="en-US" sz="2400" dirty="0" err="1">
                <a:solidFill>
                  <a:srgbClr val="15213F"/>
                </a:solidFill>
                <a:latin typeface="Arial" panose="020B0604020202020204" pitchFamily="34" charset="0"/>
                <a:ea typeface="Roboto Slab" pitchFamily="34" charset="-122"/>
                <a:cs typeface="Arial" panose="020B0604020202020204" pitchFamily="34" charset="0"/>
              </a:rPr>
              <a:t>Trazadores</a:t>
            </a:r>
            <a:r>
              <a:rPr lang="en-US" sz="2400" dirty="0">
                <a:solidFill>
                  <a:srgbClr val="15213F"/>
                </a:solidFill>
                <a:latin typeface="Arial" panose="020B0604020202020204" pitchFamily="34" charset="0"/>
                <a:ea typeface="Roboto Slab" pitchFamily="34" charset="-122"/>
                <a:cs typeface="Arial" panose="020B0604020202020204" pitchFamily="34" charset="0"/>
              </a:rPr>
              <a:t> </a:t>
            </a:r>
            <a:r>
              <a:rPr lang="en-US" sz="2400" dirty="0" err="1">
                <a:solidFill>
                  <a:srgbClr val="15213F"/>
                </a:solidFill>
                <a:latin typeface="Arial" panose="020B0604020202020204" pitchFamily="34" charset="0"/>
                <a:ea typeface="Roboto Slab" pitchFamily="34" charset="-122"/>
                <a:cs typeface="Arial" panose="020B0604020202020204" pitchFamily="34" charset="0"/>
              </a:rPr>
              <a:t>más</a:t>
            </a:r>
            <a:r>
              <a:rPr lang="en-US" sz="2400" dirty="0">
                <a:solidFill>
                  <a:srgbClr val="15213F"/>
                </a:solidFill>
                <a:latin typeface="Arial" panose="020B0604020202020204" pitchFamily="34" charset="0"/>
                <a:ea typeface="Roboto Slab" pitchFamily="34" charset="-122"/>
                <a:cs typeface="Arial" panose="020B0604020202020204" pitchFamily="34" charset="0"/>
              </a:rPr>
              <a:t> </a:t>
            </a:r>
            <a:r>
              <a:rPr lang="en-US" sz="2400" dirty="0" err="1">
                <a:solidFill>
                  <a:srgbClr val="15213F"/>
                </a:solidFill>
                <a:latin typeface="Arial" panose="020B0604020202020204" pitchFamily="34" charset="0"/>
                <a:ea typeface="Roboto Slab" pitchFamily="34" charset="-122"/>
                <a:cs typeface="Arial" panose="020B0604020202020204" pitchFamily="34" charset="0"/>
              </a:rPr>
              <a:t>importantes</a:t>
            </a:r>
            <a:endParaRPr lang="en-US" sz="2400" dirty="0">
              <a:latin typeface="Arial" panose="020B0604020202020204" pitchFamily="34" charset="0"/>
              <a:cs typeface="Arial" panose="020B0604020202020204" pitchFamily="34" charset="0"/>
            </a:endParaRPr>
          </a:p>
        </p:txBody>
      </p:sp>
      <p:sp>
        <p:nvSpPr>
          <p:cNvPr id="11" name="Text 6"/>
          <p:cNvSpPr/>
          <p:nvPr/>
        </p:nvSpPr>
        <p:spPr>
          <a:xfrm>
            <a:off x="10114238" y="2072650"/>
            <a:ext cx="3438168" cy="1021028"/>
          </a:xfrm>
          <a:prstGeom prst="rect">
            <a:avLst/>
          </a:prstGeom>
          <a:noFill/>
          <a:ln/>
        </p:spPr>
        <p:txBody>
          <a:bodyPr wrap="square" lIns="0" tIns="0" rIns="0" bIns="0" rtlCol="0" anchor="t"/>
          <a:lstStyle/>
          <a:p>
            <a:pPr marL="0" indent="0" algn="ctr">
              <a:lnSpc>
                <a:spcPts val="2500"/>
              </a:lnSpc>
              <a:buNone/>
            </a:pPr>
            <a:r>
              <a:rPr lang="es-MX" sz="1550" dirty="0">
                <a:solidFill>
                  <a:srgbClr val="15213F"/>
                </a:solidFill>
                <a:latin typeface="Arial" panose="020B0604020202020204" pitchFamily="34" charset="0"/>
                <a:ea typeface="Roboto" pitchFamily="34" charset="-122"/>
                <a:cs typeface="Arial" panose="020B0604020202020204" pitchFamily="34" charset="0"/>
              </a:rPr>
              <a:t>Rb, la relación K/Rb y P se identificaron como predictores clave junto con Si, K, Ca y Fe</a:t>
            </a:r>
            <a:endParaRPr lang="en-US" sz="1550" dirty="0">
              <a:latin typeface="Arial" panose="020B0604020202020204" pitchFamily="34" charset="0"/>
              <a:cs typeface="Arial" panose="020B0604020202020204" pitchFamily="34" charset="0"/>
            </a:endParaRPr>
          </a:p>
        </p:txBody>
      </p:sp>
      <p:pic>
        <p:nvPicPr>
          <p:cNvPr id="17" name="Imagen 16">
            <a:extLst>
              <a:ext uri="{FF2B5EF4-FFF2-40B4-BE49-F238E27FC236}">
                <a16:creationId xmlns:a16="http://schemas.microsoft.com/office/drawing/2014/main" id="{659DDF71-2507-57E0-4D5F-02CD9FF257CA}"/>
              </a:ext>
            </a:extLst>
          </p:cNvPr>
          <p:cNvPicPr>
            <a:picLocks noChangeAspect="1"/>
          </p:cNvPicPr>
          <p:nvPr/>
        </p:nvPicPr>
        <p:blipFill>
          <a:blip r:embed="rId6"/>
          <a:stretch>
            <a:fillRect/>
          </a:stretch>
        </p:blipFill>
        <p:spPr>
          <a:xfrm>
            <a:off x="509585" y="3345628"/>
            <a:ext cx="13394019" cy="480806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1594</TotalTime>
  <Words>675</Words>
  <Application>Microsoft Office PowerPoint</Application>
  <PresentationFormat>Personalizado</PresentationFormat>
  <Paragraphs>98</Paragraphs>
  <Slides>11</Slides>
  <Notes>11</Notes>
  <HiddenSlides>0</HiddenSlides>
  <MMClips>0</MMClips>
  <ScaleCrop>false</ScaleCrop>
  <HeadingPairs>
    <vt:vector size="6" baseType="variant">
      <vt:variant>
        <vt:lpstr>Fuentes usadas</vt:lpstr>
      </vt:variant>
      <vt:variant>
        <vt:i4>1</vt:i4>
      </vt:variant>
      <vt:variant>
        <vt:lpstr>Tema</vt:lpstr>
      </vt:variant>
      <vt:variant>
        <vt:i4>1</vt:i4>
      </vt:variant>
      <vt:variant>
        <vt:lpstr>Títulos de diapositiva</vt:lpstr>
      </vt:variant>
      <vt:variant>
        <vt:i4>11</vt:i4>
      </vt:variant>
    </vt:vector>
  </HeadingPairs>
  <TitlesOfParts>
    <vt:vector size="13" baseType="lpstr">
      <vt:lpstr>Arial</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DELL</dc:creator>
  <cp:lastModifiedBy>LUIS CARLOS AGUIRRE</cp:lastModifiedBy>
  <cp:revision>41</cp:revision>
  <dcterms:created xsi:type="dcterms:W3CDTF">2025-09-19T00:23:09Z</dcterms:created>
  <dcterms:modified xsi:type="dcterms:W3CDTF">2025-10-01T11:33:53Z</dcterms:modified>
</cp:coreProperties>
</file>